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IBM Plex Mono Medium"/>
      <p:regular r:id="rId94"/>
      <p:bold r:id="rId95"/>
      <p:italic r:id="rId96"/>
      <p:boldItalic r:id="rId97"/>
    </p:embeddedFont>
    <p:embeddedFont>
      <p:font typeface="Google Sans SemiBold"/>
      <p:regular r:id="rId98"/>
      <p:bold r:id="rId99"/>
      <p:italic r:id="rId100"/>
      <p:boldItalic r:id="rId101"/>
    </p:embeddedFont>
    <p:embeddedFont>
      <p:font typeface="Catamaran"/>
      <p:regular r:id="rId102"/>
      <p:bold r:id="rId103"/>
    </p:embeddedFont>
    <p:embeddedFont>
      <p:font typeface="Roboto"/>
      <p:regular r:id="rId104"/>
      <p:bold r:id="rId105"/>
      <p:italic r:id="rId106"/>
      <p:boldItalic r:id="rId107"/>
    </p:embeddedFont>
    <p:embeddedFont>
      <p:font typeface="Google Sans"/>
      <p:regular r:id="rId108"/>
      <p:bold r:id="rId109"/>
      <p:italic r:id="rId110"/>
      <p:boldItalic r:id="rId111"/>
    </p:embeddedFont>
    <p:embeddedFont>
      <p:font typeface="Google Sans Medium"/>
      <p:regular r:id="rId112"/>
      <p:bold r:id="rId113"/>
      <p:italic r:id="rId114"/>
      <p:boldItalic r:id="rId115"/>
    </p:embeddedFont>
    <p:embeddedFont>
      <p:font typeface="IBM Plex Mono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E38D92-8CD3-4579-AFCE-7D6BB42F2882}">
  <a:tblStyle styleId="{C0E38D92-8CD3-4579-AFCE-7D6BB42F2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-boldItalic.fntdata"/><Relationship Id="rId106" Type="http://schemas.openxmlformats.org/officeDocument/2006/relationships/font" Target="fonts/Roboto-italic.fntdata"/><Relationship Id="rId105" Type="http://schemas.openxmlformats.org/officeDocument/2006/relationships/font" Target="fonts/Roboto-bold.fntdata"/><Relationship Id="rId104" Type="http://schemas.openxmlformats.org/officeDocument/2006/relationships/font" Target="fonts/Roboto-regular.fntdata"/><Relationship Id="rId109" Type="http://schemas.openxmlformats.org/officeDocument/2006/relationships/font" Target="fonts/GoogleSans-bold.fntdata"/><Relationship Id="rId108" Type="http://schemas.openxmlformats.org/officeDocument/2006/relationships/font" Target="fonts/Google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Catamaran-bold.fntdata"/><Relationship Id="rId102" Type="http://schemas.openxmlformats.org/officeDocument/2006/relationships/font" Target="fonts/Catamaran-regular.fntdata"/><Relationship Id="rId101" Type="http://schemas.openxmlformats.org/officeDocument/2006/relationships/font" Target="fonts/GoogleSansSemiBold-boldItalic.fntdata"/><Relationship Id="rId100" Type="http://schemas.openxmlformats.org/officeDocument/2006/relationships/font" Target="fonts/GoogleSansSemiBold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IBMPlexMonoMedium-bold.fntdata"/><Relationship Id="rId94" Type="http://schemas.openxmlformats.org/officeDocument/2006/relationships/font" Target="fonts/IBMPlexMonoMedium-regular.fntdata"/><Relationship Id="rId97" Type="http://schemas.openxmlformats.org/officeDocument/2006/relationships/font" Target="fonts/IBMPlexMonoMedium-boldItalic.fntdata"/><Relationship Id="rId96" Type="http://schemas.openxmlformats.org/officeDocument/2006/relationships/font" Target="fonts/IBMPlexMonoMedium-italic.fntdata"/><Relationship Id="rId11" Type="http://schemas.openxmlformats.org/officeDocument/2006/relationships/slide" Target="slides/slide5.xml"/><Relationship Id="rId99" Type="http://schemas.openxmlformats.org/officeDocument/2006/relationships/font" Target="fonts/GoogleSansSemiBold-bold.fntdata"/><Relationship Id="rId10" Type="http://schemas.openxmlformats.org/officeDocument/2006/relationships/slide" Target="slides/slide4.xml"/><Relationship Id="rId98" Type="http://schemas.openxmlformats.org/officeDocument/2006/relationships/font" Target="fonts/GoogleSansSemiBo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IBMPlexMono-italic.fntdata"/><Relationship Id="rId117" Type="http://schemas.openxmlformats.org/officeDocument/2006/relationships/font" Target="fonts/IBMPlexMono-bold.fntdata"/><Relationship Id="rId116" Type="http://schemas.openxmlformats.org/officeDocument/2006/relationships/font" Target="fonts/IBMPlexMono-regular.fntdata"/><Relationship Id="rId115" Type="http://schemas.openxmlformats.org/officeDocument/2006/relationships/font" Target="fonts/GoogleSansMedium-boldItalic.fntdata"/><Relationship Id="rId119" Type="http://schemas.openxmlformats.org/officeDocument/2006/relationships/font" Target="fonts/IBMPlexMono-boldItalic.fntdata"/><Relationship Id="rId15" Type="http://schemas.openxmlformats.org/officeDocument/2006/relationships/slide" Target="slides/slide9.xml"/><Relationship Id="rId110" Type="http://schemas.openxmlformats.org/officeDocument/2006/relationships/font" Target="fonts/GoogleSans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GoogleSansMedium-italic.fntdata"/><Relationship Id="rId18" Type="http://schemas.openxmlformats.org/officeDocument/2006/relationships/slide" Target="slides/slide12.xml"/><Relationship Id="rId113" Type="http://schemas.openxmlformats.org/officeDocument/2006/relationships/font" Target="fonts/GoogleSansMedium-bold.fntdata"/><Relationship Id="rId112" Type="http://schemas.openxmlformats.org/officeDocument/2006/relationships/font" Target="fonts/GoogleSansMedium-regular.fntdata"/><Relationship Id="rId111" Type="http://schemas.openxmlformats.org/officeDocument/2006/relationships/font" Target="fonts/GoogleSans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8770877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a8770877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086223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086223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ff387755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ff387755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08622370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3408622370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8770877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8770877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0862237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0862237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0862237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0862237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086223700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34086223700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0b5e096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0b5e096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4578456c4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g344578456c4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acde06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acde06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4578456c4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4578456c4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4578456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457845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4578456c4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4578456c4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Immutability Promotes Safety: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Prevents unintended changes to data, reducing bugs.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Guarantees that once a value is set, it cannot be modified unless explicitly allowed.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Facilitates Predictable Code: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Makes it easier to reason about the flow of the program.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Enhances readability and maintainability for developers working in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Supports Rust’s Ownership Model: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Rust enforces strict memory management; immutability ensures values remain consistent across multiple scopes or threads.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Safety: If bindings were mutable by default, the compiler would not be able to tell you this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4578456c4_1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344578456c4_1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4578456c4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4578456c4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Immutability Promotes Safety: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Prevents unintended changes to data, reducing bugs.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Guarantees that once a value is set, it cannot be modified unless explicitly allowed.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Facilitates Predictable Code: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Makes it easier to reason about the flow of the program.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Enhances readability and maintainability for developers working in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Supports Rust’s Ownership Model: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Rust enforces strict memory management; immutability ensures values remain consistent across multiple scopes or threads.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Safety: If bindings were mutable by default, the compiler would not be able to tell you this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44578456c4_1_3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344578456c4_1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44578456c4_1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44578456c4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2016f2d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2016f2d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Immutability Promotes Safety: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Prevents unintended changes to data, reducing bugs.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Guarantees that once a value is set, it cannot be modified unless explicitly allowed.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Facilitates Predictable Code: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Makes it easier to reason about the flow of the program.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Enhances readability and maintainability for developers working in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Supports Rust’s Ownership Model: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Rust enforces strict memory management; immutability ensures values remain consistent across multiple scopes or threads.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Safety: If bindings were mutable by default, the compiler would not be able to tell you this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2016f2de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42016f2de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b42ade9e0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g34b42ade9e0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877087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a877087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b21931a5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b21931a5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4b21931a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4b21931a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4b21931a57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4b21931a5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Immutability Promotes Safety: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Prevents unintended changes to data, reducing bugs.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Guarantees that once a value is set, it cannot be modified unless explicitly allowed.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Facilitates Predictable Code: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Makes it easier to reason about the flow of the program.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Enhances readability and maintainability for developers working in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Supports Rust’s Ownership Model: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Rust enforces strict memory management; immutability ensures values remain consistent across multiple scopes or threads.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Safety: If bindings were mutable by default, the compiler would not be able to tell you this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4b21931a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4b21931a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a8770877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a8770877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a87708779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a87708779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a87708779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a87708779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Immutability Promotes Safety: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Prevents unintended changes to data, reducing bugs.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Guarantees that once a value is set, it cannot be modified unless explicitly allowed.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Facilitates Predictable Code: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Makes it easier to reason about the flow of the program.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Enhances readability and maintainability for developers working in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>
                <a:solidFill>
                  <a:schemeClr val="dk1"/>
                </a:solidFill>
              </a:rPr>
              <a:t>Supports Rust’s Ownership Model: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Rust enforces strict memory management; immutability ensures values remain consistent across multiple scopes or threads.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Safety: If bindings were mutable by default, the compiler would not be able to tell you this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a87708779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a87708779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a8770877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a8770877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1bf2891c1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1bf2891c1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a8770877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a8770877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1a87708779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1a87708779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1a87708779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1a87708779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1a8770877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1a8770877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a87708779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1a87708779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a87708779_0_9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1" name="Google Shape;841;g31a87708779_0_9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1a87708779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1a87708779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1b4eb2bed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1b4eb2bed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a87708779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a87708779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b4eb2bed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b4eb2bed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b4eb2bed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1b4eb2bed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87708779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31a87708779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a87708779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a87708779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b4eb2bed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b4eb2bed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a8770877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a8770877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1b4eb2bed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1b4eb2bed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1b4eb2be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1b4eb2be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b4eb2be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1b4eb2be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4eb2be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4eb2be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a87708779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1a87708779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1a87708779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1a87708779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1a87708779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1a87708779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a87708779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a87708779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b4eb2be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1b4eb2be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b4eb2bed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1b4eb2bed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b4eb2bed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b4eb2bed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1b4eb2bed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1b4eb2bed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b4eb2bed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b4eb2bed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d641fa9e0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7" name="Google Shape;1057;g2d641fa9e0c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d641fa9e0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d641fa9e0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1b4eb2bed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1b4eb2bed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d641fa9e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d641fa9e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1b4eb2bed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1b4eb2bed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ff38775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ff38775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d641fa9e0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d641fa9e0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d641fa9e0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d641fa9e0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1b4eb2bed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1b4eb2bed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b4eb2bed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b4eb2bed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1b86b5a4f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0" name="Google Shape;1150;g31b86b5a4f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1b86b5a4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1b86b5a4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1b4eb2bed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1b4eb2bed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1b4eb2bed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1b4eb2bed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1b4eb2bed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1b4eb2bed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1b4eb2bed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1b4eb2bed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ff38775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ff38775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1b4eb2bed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1b4eb2bed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b86b5a4f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b86b5a4f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1b86b5a4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1b86b5a4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1b4eb2bed4_0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5" name="Google Shape;1245;g31b4eb2bed4_0_4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1b4eb2bed4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1b4eb2bed4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1b4eb2bed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31b4eb2bed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1b4eb2bed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1b4eb2bed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1bf2891c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1bf2891c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a87708779_0_4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1a87708779_0_4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Terminal">
  <p:cSld name="TITLE_7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2034267" y="1104412"/>
            <a:ext cx="5075447" cy="2934676"/>
            <a:chOff x="810738" y="521238"/>
            <a:chExt cx="7522524" cy="4101000"/>
          </a:xfrm>
        </p:grpSpPr>
        <p:sp>
          <p:nvSpPr>
            <p:cNvPr id="52" name="Google Shape;52;p13"/>
            <p:cNvSpPr/>
            <p:nvPr/>
          </p:nvSpPr>
          <p:spPr>
            <a:xfrm>
              <a:off x="810762" y="521238"/>
              <a:ext cx="7522500" cy="4101000"/>
            </a:xfrm>
            <a:prstGeom prst="rect">
              <a:avLst/>
            </a:prstGeom>
            <a:solidFill>
              <a:srgbClr val="37313E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Google Sans"/>
                <a:buNone/>
              </a:pPr>
              <a:r>
                <a:t/>
              </a:r>
              <a:endParaRPr b="0" i="0" sz="3400" u="none" cap="none" strike="noStrike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810738" y="521238"/>
              <a:ext cx="7522500" cy="19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849988" y="546759"/>
              <a:ext cx="149100" cy="14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133000" y="1282500"/>
            <a:ext cx="4864500" cy="27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○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42900" lvl="2" marL="1371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■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42900" lvl="3" marL="18288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42900" lvl="4" marL="22860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○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■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42900" lvl="6" marL="3200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42900" lvl="7" marL="3657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○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42900" lvl="8" marL="4114800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onsolas"/>
              <a:buChar char="■"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2034275" y="568000"/>
            <a:ext cx="50754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11335" l="5635" r="14428" t="872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996025" y="1685100"/>
            <a:ext cx="59598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Logo">
  <p:cSld name="CUSTOM_16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hyperlink" Target="http://www.ahmedhoussambouzine.com" TargetMode="External"/><Relationship Id="rId6" Type="http://schemas.openxmlformats.org/officeDocument/2006/relationships/hyperlink" Target="http://www.brahimelhoube.com" TargetMode="External"/><Relationship Id="rId7" Type="http://schemas.openxmlformats.org/officeDocument/2006/relationships/image" Target="../media/image66.png"/><Relationship Id="rId8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3">
            <a:alphaModFix/>
          </a:blip>
          <a:srcRect b="67246" l="180" r="65685" t="-16"/>
          <a:stretch/>
        </p:blipFill>
        <p:spPr>
          <a:xfrm flipH="1">
            <a:off x="5539700" y="0"/>
            <a:ext cx="3592627" cy="194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/>
        </p:nvSpPr>
        <p:spPr>
          <a:xfrm>
            <a:off x="3501825" y="1861500"/>
            <a:ext cx="5418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</a:t>
            </a:r>
            <a:r>
              <a:rPr b="1" lang="fr" sz="5500">
                <a:solidFill>
                  <a:srgbClr val="F7DF1E"/>
                </a:solidFill>
                <a:latin typeface="Google Sans"/>
                <a:ea typeface="Google Sans"/>
                <a:cs typeface="Google Sans"/>
                <a:sym typeface="Google Sans"/>
              </a:rPr>
              <a:t>JavaScript</a:t>
            </a:r>
            <a:endParaRPr b="1" sz="5500">
              <a:solidFill>
                <a:srgbClr val="F7DF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8" name="Google Shape;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172" y="1705438"/>
            <a:ext cx="2189700" cy="2189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50" y="98575"/>
            <a:ext cx="1720451" cy="8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25" y="152400"/>
            <a:ext cx="5599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75" y="152400"/>
            <a:ext cx="54829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24" y="296950"/>
            <a:ext cx="6935177" cy="43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9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89" name="Google Shape;289;p29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90" name="Google Shape;290;p29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29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302" name="Google Shape;302;p29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" name="Google Shape;307;p29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308" name="Google Shape;308;p29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3" name="Google Shape;313;p29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29"/>
          <p:cNvSpPr txBox="1"/>
          <p:nvPr/>
        </p:nvSpPr>
        <p:spPr>
          <a:xfrm>
            <a:off x="1859300" y="2148650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DF1E"/>
                </a:solidFill>
                <a:latin typeface="Google Sans"/>
                <a:ea typeface="Google Sans"/>
                <a:cs typeface="Google Sans"/>
                <a:sym typeface="Google Sans"/>
              </a:rPr>
              <a:t>single execution thread</a:t>
            </a:r>
            <a:endParaRPr b="1" sz="4800">
              <a:solidFill>
                <a:srgbClr val="F7DF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317" name="Google Shape;317;p29"/>
          <p:cNvGrpSpPr/>
          <p:nvPr/>
        </p:nvGrpSpPr>
        <p:grpSpPr>
          <a:xfrm>
            <a:off x="1948431" y="1123347"/>
            <a:ext cx="1063061" cy="1025294"/>
            <a:chOff x="1284212" y="1963766"/>
            <a:chExt cx="379489" cy="366046"/>
          </a:xfrm>
        </p:grpSpPr>
        <p:sp>
          <p:nvSpPr>
            <p:cNvPr id="318" name="Google Shape;318;p29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811" y="323919"/>
            <a:ext cx="1121700" cy="1121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39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175"/>
            <a:ext cx="76200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33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342" name="Google Shape;342;p33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343" name="Google Shape;343;p33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33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33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361" name="Google Shape;361;p33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6" name="Google Shape;366;p33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3"/>
          <p:cNvSpPr txBox="1"/>
          <p:nvPr/>
        </p:nvSpPr>
        <p:spPr>
          <a:xfrm>
            <a:off x="1859300" y="2148650"/>
            <a:ext cx="381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DF1E"/>
                </a:solidFill>
                <a:latin typeface="Google Sans"/>
                <a:ea typeface="Google Sans"/>
                <a:cs typeface="Google Sans"/>
                <a:sym typeface="Google Sans"/>
              </a:rPr>
              <a:t>some other stuff</a:t>
            </a:r>
            <a:endParaRPr b="1" sz="4800">
              <a:solidFill>
                <a:srgbClr val="F7DF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8" name="Google Shape;368;p33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370" name="Google Shape;370;p33"/>
          <p:cNvGrpSpPr/>
          <p:nvPr/>
        </p:nvGrpSpPr>
        <p:grpSpPr>
          <a:xfrm>
            <a:off x="1948431" y="1123347"/>
            <a:ext cx="1063061" cy="1025294"/>
            <a:chOff x="1284212" y="1963766"/>
            <a:chExt cx="379489" cy="366046"/>
          </a:xfrm>
        </p:grpSpPr>
        <p:sp>
          <p:nvSpPr>
            <p:cNvPr id="371" name="Google Shape;371;p33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" name="Google Shape;37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811" y="323919"/>
            <a:ext cx="1121700" cy="1121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What Is 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TypeScript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8285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3290938" y="1843050"/>
            <a:ext cx="57927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Created by Microsoft in 2012.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A superset of JavaScript.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Adds static typing to JS.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dk1"/>
                </a:solidFill>
              </a:rPr>
              <a:t>Catch errors </a:t>
            </a:r>
            <a:r>
              <a:rPr i="1" lang="fr">
                <a:solidFill>
                  <a:schemeClr val="dk1"/>
                </a:solidFill>
              </a:rPr>
              <a:t>before</a:t>
            </a:r>
            <a:r>
              <a:rPr lang="fr">
                <a:solidFill>
                  <a:schemeClr val="dk1"/>
                </a:solidFill>
              </a:rPr>
              <a:t> runtime.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Compiles to plain JS.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81" name="Google Shape;381;p34"/>
          <p:cNvGrpSpPr/>
          <p:nvPr/>
        </p:nvGrpSpPr>
        <p:grpSpPr>
          <a:xfrm rot="10800000">
            <a:off x="-3" y="4098256"/>
            <a:ext cx="1749567" cy="3009246"/>
            <a:chOff x="0" y="0"/>
            <a:chExt cx="3499133" cy="6018491"/>
          </a:xfrm>
        </p:grpSpPr>
        <p:grpSp>
          <p:nvGrpSpPr>
            <p:cNvPr id="382" name="Google Shape;382;p34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383" name="Google Shape;383;p34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4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4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4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4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4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4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4" name="Google Shape;394;p34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395" name="Google Shape;395;p34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" name="Google Shape;400;p34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150" y="1747200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90B0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35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408" name="Google Shape;408;p35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409" name="Google Shape;409;p35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5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35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421" name="Google Shape;421;p35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5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35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427" name="Google Shape;427;p35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2" name="Google Shape;432;p35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35"/>
          <p:cNvSpPr txBox="1"/>
          <p:nvPr/>
        </p:nvSpPr>
        <p:spPr>
          <a:xfrm>
            <a:off x="1859300" y="2148650"/>
            <a:ext cx="5568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7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Node.js</a:t>
            </a:r>
            <a:r>
              <a:rPr b="1" lang="fr" sz="3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Run JavaScript Everywhere</a:t>
            </a:r>
            <a:endParaRPr b="1" sz="3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436" name="Google Shape;436;p35"/>
          <p:cNvGrpSpPr/>
          <p:nvPr/>
        </p:nvGrpSpPr>
        <p:grpSpPr>
          <a:xfrm>
            <a:off x="1948431" y="1123347"/>
            <a:ext cx="1063061" cy="1025294"/>
            <a:chOff x="1284212" y="1963766"/>
            <a:chExt cx="379489" cy="366046"/>
          </a:xfrm>
        </p:grpSpPr>
        <p:sp>
          <p:nvSpPr>
            <p:cNvPr id="437" name="Google Shape;437;p35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" name="Google Shape;439;p35" title="Node.js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750" y="322463"/>
            <a:ext cx="1833800" cy="112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On The Menu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8"/>
          <p:cNvGrpSpPr/>
          <p:nvPr/>
        </p:nvGrpSpPr>
        <p:grpSpPr>
          <a:xfrm>
            <a:off x="473100" y="1324325"/>
            <a:ext cx="7673400" cy="400200"/>
            <a:chOff x="463225" y="1430000"/>
            <a:chExt cx="7673400" cy="400200"/>
          </a:xfrm>
        </p:grpSpPr>
        <p:sp>
          <p:nvSpPr>
            <p:cNvPr id="77" name="Google Shape;77;p18"/>
            <p:cNvSpPr/>
            <p:nvPr/>
          </p:nvSpPr>
          <p:spPr>
            <a:xfrm>
              <a:off x="463225" y="1430000"/>
              <a:ext cx="7673400" cy="400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 txBox="1"/>
            <p:nvPr/>
          </p:nvSpPr>
          <p:spPr>
            <a:xfrm>
              <a:off x="1026350" y="1541859"/>
              <a:ext cx="5715000" cy="1800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3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What Is javascript ?</a:t>
              </a:r>
              <a:endParaRPr sz="13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9" name="Google Shape;79;p18"/>
            <p:cNvSpPr txBox="1"/>
            <p:nvPr/>
          </p:nvSpPr>
          <p:spPr>
            <a:xfrm>
              <a:off x="563536" y="1522809"/>
              <a:ext cx="468600" cy="2217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01</a:t>
              </a:r>
              <a:endParaRPr b="1"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80" name="Google Shape;80;p18"/>
            <p:cNvGrpSpPr/>
            <p:nvPr/>
          </p:nvGrpSpPr>
          <p:grpSpPr>
            <a:xfrm>
              <a:off x="7807394" y="1517852"/>
              <a:ext cx="231600" cy="231600"/>
              <a:chOff x="0" y="0"/>
              <a:chExt cx="463200" cy="463200"/>
            </a:xfrm>
          </p:grpSpPr>
          <p:sp>
            <p:nvSpPr>
              <p:cNvPr id="81" name="Google Shape;81;p18"/>
              <p:cNvSpPr/>
              <p:nvPr/>
            </p:nvSpPr>
            <p:spPr>
              <a:xfrm>
                <a:off x="0" y="0"/>
                <a:ext cx="463200" cy="4632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8"/>
              <p:cNvSpPr/>
              <p:nvPr/>
            </p:nvSpPr>
            <p:spPr>
              <a:xfrm>
                <a:off x="107692" y="115795"/>
                <a:ext cx="239112" cy="231552"/>
              </a:xfrm>
              <a:custGeom>
                <a:rect b="b" l="l" r="r" t="t"/>
                <a:pathLst>
                  <a:path extrusionOk="0" h="21600" w="21600">
                    <a:moveTo>
                      <a:pt x="11088" y="0"/>
                    </a:moveTo>
                    <a:lnTo>
                      <a:pt x="9597" y="1539"/>
                    </a:lnTo>
                    <a:lnTo>
                      <a:pt x="17508" y="9707"/>
                    </a:lnTo>
                    <a:lnTo>
                      <a:pt x="0" y="9707"/>
                    </a:lnTo>
                    <a:lnTo>
                      <a:pt x="0" y="11893"/>
                    </a:lnTo>
                    <a:lnTo>
                      <a:pt x="17508" y="11893"/>
                    </a:lnTo>
                    <a:lnTo>
                      <a:pt x="9610" y="20061"/>
                    </a:lnTo>
                    <a:lnTo>
                      <a:pt x="11101" y="21600"/>
                    </a:lnTo>
                    <a:lnTo>
                      <a:pt x="20462" y="11934"/>
                    </a:lnTo>
                    <a:lnTo>
                      <a:pt x="20462" y="11920"/>
                    </a:lnTo>
                    <a:lnTo>
                      <a:pt x="21600" y="10800"/>
                    </a:lnTo>
                    <a:lnTo>
                      <a:pt x="20462" y="9680"/>
                    </a:lnTo>
                    <a:lnTo>
                      <a:pt x="20449" y="9666"/>
                    </a:lnTo>
                    <a:lnTo>
                      <a:pt x="20162" y="9383"/>
                    </a:lnTo>
                    <a:lnTo>
                      <a:pt x="11088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" name="Google Shape;83;p18"/>
          <p:cNvGrpSpPr/>
          <p:nvPr/>
        </p:nvGrpSpPr>
        <p:grpSpPr>
          <a:xfrm>
            <a:off x="473100" y="1838697"/>
            <a:ext cx="7673400" cy="400200"/>
            <a:chOff x="463225" y="1430000"/>
            <a:chExt cx="7673400" cy="400200"/>
          </a:xfrm>
        </p:grpSpPr>
        <p:sp>
          <p:nvSpPr>
            <p:cNvPr id="84" name="Google Shape;84;p18"/>
            <p:cNvSpPr/>
            <p:nvPr/>
          </p:nvSpPr>
          <p:spPr>
            <a:xfrm>
              <a:off x="463225" y="1430000"/>
              <a:ext cx="7673400" cy="400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 txBox="1"/>
            <p:nvPr/>
          </p:nvSpPr>
          <p:spPr>
            <a:xfrm>
              <a:off x="1026350" y="1541853"/>
              <a:ext cx="66372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300"/>
                <a:buFont typeface="Arial"/>
                <a:buNone/>
              </a:pPr>
              <a:r>
                <a:rPr lang="fr" sz="13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Core concepts ( lexical env , execution context , hoisting , event loop , objects …</a:t>
              </a:r>
              <a:endParaRPr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6" name="Google Shape;86;p18"/>
            <p:cNvSpPr txBox="1"/>
            <p:nvPr/>
          </p:nvSpPr>
          <p:spPr>
            <a:xfrm>
              <a:off x="563536" y="1522809"/>
              <a:ext cx="4686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b="1" lang="fr" sz="16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="1"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87" name="Google Shape;87;p18"/>
            <p:cNvGrpSpPr/>
            <p:nvPr/>
          </p:nvGrpSpPr>
          <p:grpSpPr>
            <a:xfrm>
              <a:off x="7807394" y="1517852"/>
              <a:ext cx="231600" cy="231600"/>
              <a:chOff x="0" y="0"/>
              <a:chExt cx="463200" cy="463200"/>
            </a:xfrm>
          </p:grpSpPr>
          <p:sp>
            <p:nvSpPr>
              <p:cNvPr id="88" name="Google Shape;88;p18"/>
              <p:cNvSpPr/>
              <p:nvPr/>
            </p:nvSpPr>
            <p:spPr>
              <a:xfrm>
                <a:off x="0" y="0"/>
                <a:ext cx="463200" cy="463200"/>
              </a:xfrm>
              <a:prstGeom prst="ellipse">
                <a:avLst/>
              </a:prstGeom>
              <a:solidFill>
                <a:srgbClr val="DD351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8"/>
              <p:cNvSpPr/>
              <p:nvPr/>
            </p:nvSpPr>
            <p:spPr>
              <a:xfrm>
                <a:off x="107692" y="115795"/>
                <a:ext cx="239112" cy="231552"/>
              </a:xfrm>
              <a:custGeom>
                <a:rect b="b" l="l" r="r" t="t"/>
                <a:pathLst>
                  <a:path extrusionOk="0" h="21600" w="21600">
                    <a:moveTo>
                      <a:pt x="11088" y="0"/>
                    </a:moveTo>
                    <a:lnTo>
                      <a:pt x="9597" y="1539"/>
                    </a:lnTo>
                    <a:lnTo>
                      <a:pt x="17508" y="9707"/>
                    </a:lnTo>
                    <a:lnTo>
                      <a:pt x="0" y="9707"/>
                    </a:lnTo>
                    <a:lnTo>
                      <a:pt x="0" y="11893"/>
                    </a:lnTo>
                    <a:lnTo>
                      <a:pt x="17508" y="11893"/>
                    </a:lnTo>
                    <a:lnTo>
                      <a:pt x="9610" y="20061"/>
                    </a:lnTo>
                    <a:lnTo>
                      <a:pt x="11101" y="21600"/>
                    </a:lnTo>
                    <a:lnTo>
                      <a:pt x="20462" y="11934"/>
                    </a:lnTo>
                    <a:lnTo>
                      <a:pt x="20462" y="11920"/>
                    </a:lnTo>
                    <a:lnTo>
                      <a:pt x="21600" y="10800"/>
                    </a:lnTo>
                    <a:lnTo>
                      <a:pt x="20462" y="9680"/>
                    </a:lnTo>
                    <a:lnTo>
                      <a:pt x="20449" y="9666"/>
                    </a:lnTo>
                    <a:lnTo>
                      <a:pt x="20162" y="9383"/>
                    </a:lnTo>
                    <a:lnTo>
                      <a:pt x="1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" name="Google Shape;90;p18"/>
          <p:cNvGrpSpPr/>
          <p:nvPr/>
        </p:nvGrpSpPr>
        <p:grpSpPr>
          <a:xfrm>
            <a:off x="473100" y="2353069"/>
            <a:ext cx="7673400" cy="400200"/>
            <a:chOff x="463225" y="1430000"/>
            <a:chExt cx="7673400" cy="400200"/>
          </a:xfrm>
        </p:grpSpPr>
        <p:sp>
          <p:nvSpPr>
            <p:cNvPr id="91" name="Google Shape;91;p18"/>
            <p:cNvSpPr/>
            <p:nvPr/>
          </p:nvSpPr>
          <p:spPr>
            <a:xfrm>
              <a:off x="463225" y="1430000"/>
              <a:ext cx="7673400" cy="400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 txBox="1"/>
            <p:nvPr/>
          </p:nvSpPr>
          <p:spPr>
            <a:xfrm>
              <a:off x="1026350" y="1541859"/>
              <a:ext cx="5715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300"/>
                <a:buFont typeface="Arial"/>
                <a:buNone/>
              </a:pPr>
              <a:r>
                <a:rPr lang="fr" sz="13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Typescript</a:t>
              </a:r>
              <a:endParaRPr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563536" y="1522809"/>
              <a:ext cx="4686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b="1" lang="fr" sz="16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</a:t>
              </a:r>
              <a:endParaRPr b="1"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94" name="Google Shape;94;p18"/>
            <p:cNvGrpSpPr/>
            <p:nvPr/>
          </p:nvGrpSpPr>
          <p:grpSpPr>
            <a:xfrm>
              <a:off x="7807394" y="1517852"/>
              <a:ext cx="231600" cy="231600"/>
              <a:chOff x="0" y="0"/>
              <a:chExt cx="463200" cy="463200"/>
            </a:xfrm>
          </p:grpSpPr>
          <p:sp>
            <p:nvSpPr>
              <p:cNvPr id="95" name="Google Shape;95;p18"/>
              <p:cNvSpPr/>
              <p:nvPr/>
            </p:nvSpPr>
            <p:spPr>
              <a:xfrm>
                <a:off x="0" y="0"/>
                <a:ext cx="463200" cy="463200"/>
              </a:xfrm>
              <a:prstGeom prst="ellipse">
                <a:avLst/>
              </a:prstGeom>
              <a:solidFill>
                <a:srgbClr val="DD351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107692" y="115795"/>
                <a:ext cx="239112" cy="231552"/>
              </a:xfrm>
              <a:custGeom>
                <a:rect b="b" l="l" r="r" t="t"/>
                <a:pathLst>
                  <a:path extrusionOk="0" h="21600" w="21600">
                    <a:moveTo>
                      <a:pt x="11088" y="0"/>
                    </a:moveTo>
                    <a:lnTo>
                      <a:pt x="9597" y="1539"/>
                    </a:lnTo>
                    <a:lnTo>
                      <a:pt x="17508" y="9707"/>
                    </a:lnTo>
                    <a:lnTo>
                      <a:pt x="0" y="9707"/>
                    </a:lnTo>
                    <a:lnTo>
                      <a:pt x="0" y="11893"/>
                    </a:lnTo>
                    <a:lnTo>
                      <a:pt x="17508" y="11893"/>
                    </a:lnTo>
                    <a:lnTo>
                      <a:pt x="9610" y="20061"/>
                    </a:lnTo>
                    <a:lnTo>
                      <a:pt x="11101" y="21600"/>
                    </a:lnTo>
                    <a:lnTo>
                      <a:pt x="20462" y="11934"/>
                    </a:lnTo>
                    <a:lnTo>
                      <a:pt x="20462" y="11920"/>
                    </a:lnTo>
                    <a:lnTo>
                      <a:pt x="21600" y="10800"/>
                    </a:lnTo>
                    <a:lnTo>
                      <a:pt x="20462" y="9680"/>
                    </a:lnTo>
                    <a:lnTo>
                      <a:pt x="20449" y="9666"/>
                    </a:lnTo>
                    <a:lnTo>
                      <a:pt x="20162" y="9383"/>
                    </a:lnTo>
                    <a:lnTo>
                      <a:pt x="1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" name="Google Shape;97;p18"/>
          <p:cNvGrpSpPr/>
          <p:nvPr/>
        </p:nvGrpSpPr>
        <p:grpSpPr>
          <a:xfrm>
            <a:off x="473100" y="2867441"/>
            <a:ext cx="7673400" cy="400200"/>
            <a:chOff x="463225" y="1430000"/>
            <a:chExt cx="7673400" cy="400200"/>
          </a:xfrm>
        </p:grpSpPr>
        <p:sp>
          <p:nvSpPr>
            <p:cNvPr id="98" name="Google Shape;98;p18"/>
            <p:cNvSpPr/>
            <p:nvPr/>
          </p:nvSpPr>
          <p:spPr>
            <a:xfrm>
              <a:off x="463225" y="1430000"/>
              <a:ext cx="7673400" cy="400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1026350" y="1541859"/>
              <a:ext cx="5715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300"/>
                <a:buFont typeface="Arial"/>
                <a:buNone/>
              </a:pPr>
              <a:r>
                <a:rPr lang="fr" sz="13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Node.js</a:t>
              </a:r>
              <a:endParaRPr sz="13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0" name="Google Shape;100;p18"/>
            <p:cNvSpPr txBox="1"/>
            <p:nvPr/>
          </p:nvSpPr>
          <p:spPr>
            <a:xfrm>
              <a:off x="563536" y="1522809"/>
              <a:ext cx="4686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b="1" lang="fr" sz="16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b="1"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01" name="Google Shape;101;p18"/>
            <p:cNvGrpSpPr/>
            <p:nvPr/>
          </p:nvGrpSpPr>
          <p:grpSpPr>
            <a:xfrm>
              <a:off x="7807394" y="1517852"/>
              <a:ext cx="231600" cy="231600"/>
              <a:chOff x="0" y="0"/>
              <a:chExt cx="463200" cy="463200"/>
            </a:xfrm>
          </p:grpSpPr>
          <p:sp>
            <p:nvSpPr>
              <p:cNvPr id="102" name="Google Shape;102;p18"/>
              <p:cNvSpPr/>
              <p:nvPr/>
            </p:nvSpPr>
            <p:spPr>
              <a:xfrm>
                <a:off x="0" y="0"/>
                <a:ext cx="463200" cy="463200"/>
              </a:xfrm>
              <a:prstGeom prst="ellipse">
                <a:avLst/>
              </a:prstGeom>
              <a:solidFill>
                <a:srgbClr val="DD351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>
                <a:off x="107692" y="115795"/>
                <a:ext cx="239112" cy="231552"/>
              </a:xfrm>
              <a:custGeom>
                <a:rect b="b" l="l" r="r" t="t"/>
                <a:pathLst>
                  <a:path extrusionOk="0" h="21600" w="21600">
                    <a:moveTo>
                      <a:pt x="11088" y="0"/>
                    </a:moveTo>
                    <a:lnTo>
                      <a:pt x="9597" y="1539"/>
                    </a:lnTo>
                    <a:lnTo>
                      <a:pt x="17508" y="9707"/>
                    </a:lnTo>
                    <a:lnTo>
                      <a:pt x="0" y="9707"/>
                    </a:lnTo>
                    <a:lnTo>
                      <a:pt x="0" y="11893"/>
                    </a:lnTo>
                    <a:lnTo>
                      <a:pt x="17508" y="11893"/>
                    </a:lnTo>
                    <a:lnTo>
                      <a:pt x="9610" y="20061"/>
                    </a:lnTo>
                    <a:lnTo>
                      <a:pt x="11101" y="21600"/>
                    </a:lnTo>
                    <a:lnTo>
                      <a:pt x="20462" y="11934"/>
                    </a:lnTo>
                    <a:lnTo>
                      <a:pt x="20462" y="11920"/>
                    </a:lnTo>
                    <a:lnTo>
                      <a:pt x="21600" y="10800"/>
                    </a:lnTo>
                    <a:lnTo>
                      <a:pt x="20462" y="9680"/>
                    </a:lnTo>
                    <a:lnTo>
                      <a:pt x="20449" y="9666"/>
                    </a:lnTo>
                    <a:lnTo>
                      <a:pt x="20162" y="9383"/>
                    </a:lnTo>
                    <a:lnTo>
                      <a:pt x="1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" name="Google Shape;104;p18"/>
          <p:cNvGrpSpPr/>
          <p:nvPr/>
        </p:nvGrpSpPr>
        <p:grpSpPr>
          <a:xfrm>
            <a:off x="473100" y="3381813"/>
            <a:ext cx="7673400" cy="400200"/>
            <a:chOff x="463225" y="1430000"/>
            <a:chExt cx="7673400" cy="400200"/>
          </a:xfrm>
        </p:grpSpPr>
        <p:sp>
          <p:nvSpPr>
            <p:cNvPr id="105" name="Google Shape;105;p18"/>
            <p:cNvSpPr/>
            <p:nvPr/>
          </p:nvSpPr>
          <p:spPr>
            <a:xfrm>
              <a:off x="463225" y="1430000"/>
              <a:ext cx="7673400" cy="400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1026350" y="1541859"/>
              <a:ext cx="5715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300"/>
                <a:buFont typeface="Arial"/>
                <a:buNone/>
              </a:pPr>
              <a:r>
                <a:rPr lang="fr" sz="13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Deno and Bun</a:t>
              </a:r>
              <a:endParaRPr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7" name="Google Shape;107;p18"/>
            <p:cNvSpPr txBox="1"/>
            <p:nvPr/>
          </p:nvSpPr>
          <p:spPr>
            <a:xfrm>
              <a:off x="563536" y="1522809"/>
              <a:ext cx="4686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DA6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b="1" lang="fr" sz="1600">
                  <a:solidFill>
                    <a:srgbClr val="DD351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b="1" sz="700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08" name="Google Shape;108;p18"/>
            <p:cNvGrpSpPr/>
            <p:nvPr/>
          </p:nvGrpSpPr>
          <p:grpSpPr>
            <a:xfrm>
              <a:off x="7807394" y="1517852"/>
              <a:ext cx="231600" cy="231600"/>
              <a:chOff x="0" y="0"/>
              <a:chExt cx="463200" cy="463200"/>
            </a:xfrm>
          </p:grpSpPr>
          <p:sp>
            <p:nvSpPr>
              <p:cNvPr id="109" name="Google Shape;109;p18"/>
              <p:cNvSpPr/>
              <p:nvPr/>
            </p:nvSpPr>
            <p:spPr>
              <a:xfrm>
                <a:off x="0" y="0"/>
                <a:ext cx="463200" cy="463200"/>
              </a:xfrm>
              <a:prstGeom prst="ellipse">
                <a:avLst/>
              </a:prstGeom>
              <a:solidFill>
                <a:srgbClr val="DD351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8"/>
              <p:cNvSpPr/>
              <p:nvPr/>
            </p:nvSpPr>
            <p:spPr>
              <a:xfrm>
                <a:off x="107692" y="115795"/>
                <a:ext cx="239112" cy="231552"/>
              </a:xfrm>
              <a:custGeom>
                <a:rect b="b" l="l" r="r" t="t"/>
                <a:pathLst>
                  <a:path extrusionOk="0" h="21600" w="21600">
                    <a:moveTo>
                      <a:pt x="11088" y="0"/>
                    </a:moveTo>
                    <a:lnTo>
                      <a:pt x="9597" y="1539"/>
                    </a:lnTo>
                    <a:lnTo>
                      <a:pt x="17508" y="9707"/>
                    </a:lnTo>
                    <a:lnTo>
                      <a:pt x="0" y="9707"/>
                    </a:lnTo>
                    <a:lnTo>
                      <a:pt x="0" y="11893"/>
                    </a:lnTo>
                    <a:lnTo>
                      <a:pt x="17508" y="11893"/>
                    </a:lnTo>
                    <a:lnTo>
                      <a:pt x="9610" y="20061"/>
                    </a:lnTo>
                    <a:lnTo>
                      <a:pt x="11101" y="21600"/>
                    </a:lnTo>
                    <a:lnTo>
                      <a:pt x="20462" y="11934"/>
                    </a:lnTo>
                    <a:lnTo>
                      <a:pt x="20462" y="11920"/>
                    </a:lnTo>
                    <a:lnTo>
                      <a:pt x="21600" y="10800"/>
                    </a:lnTo>
                    <a:lnTo>
                      <a:pt x="20462" y="9680"/>
                    </a:lnTo>
                    <a:lnTo>
                      <a:pt x="20449" y="9666"/>
                    </a:lnTo>
                    <a:lnTo>
                      <a:pt x="20162" y="9383"/>
                    </a:lnTo>
                    <a:lnTo>
                      <a:pt x="1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285F4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DD351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6" title="nodej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19163"/>
            <a:ext cx="5715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What Is </a:t>
            </a:r>
            <a:r>
              <a:rPr b="1" lang="fr" sz="3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Node.js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8285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 txBox="1"/>
          <p:nvPr/>
        </p:nvSpPr>
        <p:spPr>
          <a:xfrm>
            <a:off x="3290938" y="1843050"/>
            <a:ext cx="5792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Created by </a:t>
            </a:r>
            <a:r>
              <a:rPr b="1"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Ryan Dahl</a:t>
            </a: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 in 2009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A JavaScript runtime that allows JS to run outside the browser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Built on Chrome’s V8 engine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dk1"/>
                </a:solidFill>
              </a:rPr>
              <a:t>Used for server-side applications, APIs, and more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2" name="Google Shape;452;p37"/>
          <p:cNvGrpSpPr/>
          <p:nvPr/>
        </p:nvGrpSpPr>
        <p:grpSpPr>
          <a:xfrm rot="10800000">
            <a:off x="-3" y="4098256"/>
            <a:ext cx="1749567" cy="3009246"/>
            <a:chOff x="0" y="0"/>
            <a:chExt cx="3499133" cy="6018491"/>
          </a:xfrm>
        </p:grpSpPr>
        <p:grpSp>
          <p:nvGrpSpPr>
            <p:cNvPr id="453" name="Google Shape;453;p37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454" name="Google Shape;454;p37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37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466" name="Google Shape;466;p37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37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2" name="Google Shape;472;p37" title="Node.j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75" y="1975225"/>
            <a:ext cx="2517975" cy="1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idx="4294967295" type="title"/>
          </p:nvPr>
        </p:nvSpPr>
        <p:spPr>
          <a:xfrm>
            <a:off x="473100" y="305975"/>
            <a:ext cx="8424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Differences Between </a:t>
            </a:r>
            <a:r>
              <a:rPr b="1" lang="fr" sz="3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Node.js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and the Browser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78" name="Google Shape;4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123950"/>
            <a:ext cx="68961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90B0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39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485" name="Google Shape;485;p39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486" name="Google Shape;486;p39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9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9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9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9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9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9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9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9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9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9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39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498" name="Google Shape;498;p39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9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9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9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9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" name="Google Shape;503;p39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504" name="Google Shape;504;p39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9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9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9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9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9" name="Google Shape;509;p39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39"/>
          <p:cNvSpPr txBox="1"/>
          <p:nvPr/>
        </p:nvSpPr>
        <p:spPr>
          <a:xfrm>
            <a:off x="1859300" y="2148650"/>
            <a:ext cx="55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Laboratory Setup</a:t>
            </a:r>
            <a:endParaRPr b="1" sz="4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1" name="Google Shape;511;p39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513" name="Google Shape;513;p39"/>
          <p:cNvGrpSpPr/>
          <p:nvPr/>
        </p:nvGrpSpPr>
        <p:grpSpPr>
          <a:xfrm>
            <a:off x="1940145" y="1123358"/>
            <a:ext cx="749766" cy="1025304"/>
            <a:chOff x="897141" y="3359875"/>
            <a:chExt cx="257962" cy="352762"/>
          </a:xfrm>
        </p:grpSpPr>
        <p:sp>
          <p:nvSpPr>
            <p:cNvPr id="514" name="Google Shape;514;p39"/>
            <p:cNvSpPr/>
            <p:nvPr/>
          </p:nvSpPr>
          <p:spPr>
            <a:xfrm>
              <a:off x="897141" y="3359875"/>
              <a:ext cx="257962" cy="352762"/>
            </a:xfrm>
            <a:custGeom>
              <a:rect b="b" l="l" r="r" t="t"/>
              <a:pathLst>
                <a:path extrusionOk="0" h="11074" w="8098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945688" y="3593691"/>
              <a:ext cx="160485" cy="89736"/>
            </a:xfrm>
            <a:custGeom>
              <a:rect b="b" l="l" r="r" t="t"/>
              <a:pathLst>
                <a:path extrusionOk="0" h="2817" w="5038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045076" y="3638256"/>
              <a:ext cx="27332" cy="27714"/>
            </a:xfrm>
            <a:custGeom>
              <a:rect b="b" l="l" r="r" t="t"/>
              <a:pathLst>
                <a:path extrusionOk="0" h="870" w="858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976046" y="3643194"/>
              <a:ext cx="28096" cy="27332"/>
            </a:xfrm>
            <a:custGeom>
              <a:rect b="b" l="l" r="r" t="t"/>
              <a:pathLst>
                <a:path extrusionOk="0" h="858" w="882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1004493" y="3613218"/>
              <a:ext cx="31505" cy="31154"/>
            </a:xfrm>
            <a:custGeom>
              <a:rect b="b" l="l" r="r" t="t"/>
              <a:pathLst>
                <a:path extrusionOk="0" h="978" w="989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991209" y="3555975"/>
              <a:ext cx="31505" cy="31122"/>
            </a:xfrm>
            <a:custGeom>
              <a:rect b="b" l="l" r="r" t="t"/>
              <a:pathLst>
                <a:path extrusionOk="0" h="977" w="989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023447" y="3528261"/>
              <a:ext cx="31505" cy="31154"/>
            </a:xfrm>
            <a:custGeom>
              <a:rect b="b" l="l" r="r" t="t"/>
              <a:pathLst>
                <a:path extrusionOk="0" h="978" w="989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008284" y="3488442"/>
              <a:ext cx="28096" cy="27714"/>
            </a:xfrm>
            <a:custGeom>
              <a:rect b="b" l="l" r="r" t="t"/>
              <a:pathLst>
                <a:path extrusionOk="0" h="870" w="882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2" name="Google Shape;522;p39" title="Node.js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750" y="322463"/>
            <a:ext cx="1833800" cy="112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0"/>
          <p:cNvSpPr txBox="1"/>
          <p:nvPr>
            <p:ph idx="4294967295" type="title"/>
          </p:nvPr>
        </p:nvSpPr>
        <p:spPr>
          <a:xfrm>
            <a:off x="473100" y="305975"/>
            <a:ext cx="8424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How to Install </a:t>
            </a:r>
            <a:r>
              <a:rPr b="1" lang="fr" sz="3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Node.js</a:t>
            </a:r>
            <a:endParaRPr b="1" sz="32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528" name="Google Shape;528;p40"/>
          <p:cNvGraphicFramePr/>
          <p:nvPr/>
        </p:nvGraphicFramePr>
        <p:xfrm>
          <a:off x="354988" y="107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3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# Download and install nvm:</a:t>
                      </a:r>
                      <a:endParaRPr b="1" sz="13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curl </a:t>
                      </a:r>
                      <a:r>
                        <a:rPr b="1" lang="fr" sz="13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-o-</a:t>
                      </a:r>
                      <a:r>
                        <a:rPr b="1" lang="fr" sz="13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https://raw.githubusercontent.com/nvm-sh/nvm/v0.40.2/install.sh</a:t>
                      </a: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b="1" lang="fr" sz="13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| bash</a:t>
                      </a:r>
                      <a:endParaRPr b="1" sz="13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3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# in lieu of restarting the shell</a:t>
                      </a:r>
                      <a:endParaRPr b="1" sz="13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\. "$HOME</a:t>
                      </a:r>
                      <a:r>
                        <a:rPr b="1" lang="fr" sz="13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/.nvm/nvm.sh</a:t>
                      </a: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</a:t>
                      </a:r>
                      <a:endParaRPr b="1" sz="13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3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# Download and install Node.js:</a:t>
                      </a:r>
                      <a:endParaRPr b="1" sz="13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nvm </a:t>
                      </a:r>
                      <a:r>
                        <a:rPr b="1" lang="fr" sz="13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install</a:t>
                      </a:r>
                      <a:r>
                        <a:rPr b="1" lang="fr" sz="13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b="1" lang="fr" sz="13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22</a:t>
                      </a:r>
                      <a:endParaRPr b="1" sz="13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91425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529" name="Google Shape;529;p40"/>
          <p:cNvSpPr txBox="1"/>
          <p:nvPr/>
        </p:nvSpPr>
        <p:spPr>
          <a:xfrm>
            <a:off x="2029838" y="3353238"/>
            <a:ext cx="436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What’s installed?</a:t>
            </a:r>
            <a:endParaRPr b="1" sz="16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30" name="Google Shape;530;p40"/>
          <p:cNvGrpSpPr/>
          <p:nvPr/>
        </p:nvGrpSpPr>
        <p:grpSpPr>
          <a:xfrm>
            <a:off x="2362575" y="3997354"/>
            <a:ext cx="362321" cy="364231"/>
            <a:chOff x="6069423" y="2891892"/>
            <a:chExt cx="362321" cy="364231"/>
          </a:xfrm>
        </p:grpSpPr>
        <p:sp>
          <p:nvSpPr>
            <p:cNvPr id="531" name="Google Shape;531;p40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40"/>
          <p:cNvSpPr txBox="1"/>
          <p:nvPr/>
        </p:nvSpPr>
        <p:spPr>
          <a:xfrm>
            <a:off x="2791013" y="3997363"/>
            <a:ext cx="3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node</a:t>
            </a: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Node.js Runtime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2791013" y="4610588"/>
            <a:ext cx="3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npm</a:t>
            </a: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Node Package Manager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9" name="Google Shape;539;p40"/>
          <p:cNvSpPr/>
          <p:nvPr/>
        </p:nvSpPr>
        <p:spPr>
          <a:xfrm>
            <a:off x="2366560" y="4615504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3515"/>
              </a:solidFill>
            </a:endParaRPr>
          </a:p>
        </p:txBody>
      </p:sp>
      <p:pic>
        <p:nvPicPr>
          <p:cNvPr id="540" name="Google Shape;5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3295075"/>
            <a:ext cx="1542075" cy="1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138" y="3367363"/>
            <a:ext cx="2312888" cy="162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90B0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41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548" name="Google Shape;548;p41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549" name="Google Shape;549;p41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1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1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1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1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1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1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1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1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1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" name="Google Shape;560;p41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41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41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41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567" name="Google Shape;567;p41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1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41"/>
          <p:cNvSpPr txBox="1"/>
          <p:nvPr/>
        </p:nvSpPr>
        <p:spPr>
          <a:xfrm>
            <a:off x="1859300" y="2148650"/>
            <a:ext cx="55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Mini Project</a:t>
            </a:r>
            <a:endParaRPr b="1" sz="48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4" name="Google Shape;574;p41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76" name="Google Shape;576;p41"/>
          <p:cNvSpPr/>
          <p:nvPr/>
        </p:nvSpPr>
        <p:spPr>
          <a:xfrm>
            <a:off x="1963754" y="1410576"/>
            <a:ext cx="738034" cy="73807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41" title="Node.js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750" y="322463"/>
            <a:ext cx="1833800" cy="112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2"/>
          <p:cNvSpPr txBox="1"/>
          <p:nvPr>
            <p:ph idx="4294967295" type="title"/>
          </p:nvPr>
        </p:nvSpPr>
        <p:spPr>
          <a:xfrm>
            <a:off x="473100" y="305975"/>
            <a:ext cx="85581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Let’s Build a Simple Web Server with </a:t>
            </a:r>
            <a:r>
              <a:rPr b="1" lang="fr" sz="3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Node.js</a:t>
            </a:r>
            <a:endParaRPr b="1" sz="32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473100" y="1202500"/>
            <a:ext cx="8239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We will create a basic web server that responds with "Hello, World!" when accessed.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Google Sans Medium"/>
              <a:buChar char="-"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Concepts Covered: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1093513" y="20768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Setting up a Node.js project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>
            <a:off x="1093513" y="2570075"/>
            <a:ext cx="64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Using the built-in </a:t>
            </a:r>
            <a:r>
              <a:rPr b="1" lang="fr">
                <a:latin typeface="Google Sans"/>
                <a:ea typeface="Google Sans"/>
                <a:cs typeface="Google Sans"/>
                <a:sym typeface="Google Sans"/>
              </a:rPr>
              <a:t>http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module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86" name="Google Shape;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88" y="21289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88" y="2622113"/>
            <a:ext cx="296125" cy="2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2"/>
          <p:cNvSpPr txBox="1"/>
          <p:nvPr/>
        </p:nvSpPr>
        <p:spPr>
          <a:xfrm>
            <a:off x="1093513" y="3063275"/>
            <a:ext cx="64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Handling basic HTTP requests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89" name="Google Shape;5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88" y="3115313"/>
            <a:ext cx="296125" cy="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idx="4294967295" type="title"/>
          </p:nvPr>
        </p:nvSpPr>
        <p:spPr>
          <a:xfrm>
            <a:off x="473100" y="305975"/>
            <a:ext cx="8424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NPM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: Node Package Manager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95" name="Google Shape;595;p43" title="r_2339110_WTag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25" y="1135475"/>
            <a:ext cx="5364348" cy="38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 title="Npm-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175" y="4499500"/>
            <a:ext cx="1263523" cy="4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What Is </a:t>
            </a:r>
            <a:r>
              <a:rPr b="1" lang="fr" sz="32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NPM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8285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4"/>
          <p:cNvSpPr txBox="1"/>
          <p:nvPr/>
        </p:nvSpPr>
        <p:spPr>
          <a:xfrm>
            <a:off x="3290938" y="1843050"/>
            <a:ext cx="5792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A </a:t>
            </a:r>
            <a:r>
              <a:rPr b="1"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package manager</a:t>
            </a: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 for JavaScript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Used to install, manage, and share JS libraries and tools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Hosts the </a:t>
            </a:r>
            <a:r>
              <a:rPr b="1"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world’s largest software registry</a:t>
            </a:r>
            <a:endParaRPr b="1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chemeClr val="dk1"/>
                </a:solidFill>
              </a:rPr>
              <a:t>Uses </a:t>
            </a:r>
            <a:r>
              <a:rPr b="1" lang="fr">
                <a:solidFill>
                  <a:schemeClr val="dk1"/>
                </a:solidFill>
              </a:rPr>
              <a:t>package.json</a:t>
            </a:r>
            <a:r>
              <a:rPr lang="fr">
                <a:solidFill>
                  <a:schemeClr val="dk1"/>
                </a:solidFill>
              </a:rPr>
              <a:t> to track project dependencies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04" name="Google Shape;604;p44"/>
          <p:cNvGrpSpPr/>
          <p:nvPr/>
        </p:nvGrpSpPr>
        <p:grpSpPr>
          <a:xfrm rot="10800000">
            <a:off x="-3" y="4098256"/>
            <a:ext cx="1749567" cy="3009246"/>
            <a:chOff x="0" y="0"/>
            <a:chExt cx="3499133" cy="6018491"/>
          </a:xfrm>
        </p:grpSpPr>
        <p:grpSp>
          <p:nvGrpSpPr>
            <p:cNvPr id="605" name="Google Shape;605;p44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606" name="Google Shape;606;p44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4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44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44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4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4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4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4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4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44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44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7" name="Google Shape;617;p44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618" name="Google Shape;618;p44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44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44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44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4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3" name="Google Shape;623;p44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4" name="Google Shape;624;p44" title="Npm-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00" y="2155577"/>
            <a:ext cx="2322125" cy="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90B0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710850" y="2110050"/>
            <a:ext cx="772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Let’s Get Our Hands Dirty!</a:t>
            </a:r>
            <a:endParaRPr b="1" sz="48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31" name="Google Shape;6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32" name="Google Shape;632;p45"/>
          <p:cNvSpPr/>
          <p:nvPr/>
        </p:nvSpPr>
        <p:spPr>
          <a:xfrm>
            <a:off x="4202979" y="1371976"/>
            <a:ext cx="738034" cy="73807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45" title="Node.j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750" y="322463"/>
            <a:ext cx="1833800" cy="112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What To Expect 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119" name="Google Shape;119;p19"/>
          <p:cNvSpPr txBox="1"/>
          <p:nvPr/>
        </p:nvSpPr>
        <p:spPr>
          <a:xfrm>
            <a:off x="1102050" y="1622050"/>
            <a:ext cx="58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core mechanisms of JavaScript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102050" y="2412825"/>
            <a:ext cx="58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not about basic syntax 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02050" y="3203600"/>
            <a:ext cx="582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 will explore what makes JavaScript unique and how it works under the hood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2" name="Google Shape;122;p19"/>
          <p:cNvGrpSpPr/>
          <p:nvPr/>
        </p:nvGrpSpPr>
        <p:grpSpPr>
          <a:xfrm>
            <a:off x="568294" y="1668576"/>
            <a:ext cx="381346" cy="368644"/>
            <a:chOff x="4675986" y="2745684"/>
            <a:chExt cx="381346" cy="368644"/>
          </a:xfrm>
        </p:grpSpPr>
        <p:sp>
          <p:nvSpPr>
            <p:cNvPr id="123" name="Google Shape;123;p19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573508" y="2458390"/>
            <a:ext cx="370930" cy="370549"/>
            <a:chOff x="2497275" y="2744159"/>
            <a:chExt cx="370930" cy="370549"/>
          </a:xfrm>
        </p:grpSpPr>
        <p:sp>
          <p:nvSpPr>
            <p:cNvPr id="126" name="Google Shape;126;p19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9"/>
          <p:cNvGrpSpPr/>
          <p:nvPr/>
        </p:nvGrpSpPr>
        <p:grpSpPr>
          <a:xfrm>
            <a:off x="582410" y="3258441"/>
            <a:ext cx="353145" cy="351998"/>
            <a:chOff x="852385" y="1510916"/>
            <a:chExt cx="353145" cy="351998"/>
          </a:xfrm>
        </p:grpSpPr>
        <p:sp>
          <p:nvSpPr>
            <p:cNvPr id="133" name="Google Shape;133;p19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9999" y="983071"/>
            <a:ext cx="1436700" cy="1437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6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46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640" name="Google Shape;640;p46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641" name="Google Shape;641;p46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6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6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6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6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6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6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6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6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6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6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2" name="Google Shape;652;p46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653" name="Google Shape;653;p46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6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6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6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6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46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659" name="Google Shape;659;p46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6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6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6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6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4" name="Google Shape;664;p46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5" name="Google Shape;665;p46" title="deno_vs_n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176" y="699052"/>
            <a:ext cx="4389650" cy="3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47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47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672" name="Google Shape;672;p47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673" name="Google Shape;673;p47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7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7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7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7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7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7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7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7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7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47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685" name="Google Shape;685;p47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7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7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7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7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47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691" name="Google Shape;691;p47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7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7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7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6" name="Google Shape;696;p47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7" name="Google Shape;697;p47" title="den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122" y="2035550"/>
            <a:ext cx="3320874" cy="10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5" y="2132425"/>
            <a:ext cx="1004150" cy="8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idx="4294967295" type="title"/>
          </p:nvPr>
        </p:nvSpPr>
        <p:spPr>
          <a:xfrm>
            <a:off x="473100" y="305975"/>
            <a:ext cx="8424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Differences Between </a:t>
            </a:r>
            <a:r>
              <a:rPr b="1" lang="fr" sz="3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Node.js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, Deno and Bun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04" name="Google Shape;704;p48" title="Screenshot from 2025-04-11 13-26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65" y="1124175"/>
            <a:ext cx="7297873" cy="35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9"/>
          <p:cNvSpPr txBox="1"/>
          <p:nvPr>
            <p:ph idx="4294967295" type="title"/>
          </p:nvPr>
        </p:nvSpPr>
        <p:spPr>
          <a:xfrm>
            <a:off x="473100" y="305975"/>
            <a:ext cx="85581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Performance comparison</a:t>
            </a:r>
            <a:endParaRPr b="1" sz="32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10" name="Google Shape;710;p49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We will create a basic web server that responds with "Hello, World!" when accessed.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11" name="Google Shape;711;p49" title="1GKUhC_GdoiJtebkMZjKum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22125"/>
            <a:ext cx="68580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50"/>
          <p:cNvGraphicFramePr/>
          <p:nvPr/>
        </p:nvGraphicFramePr>
        <p:xfrm>
          <a:off x="354988" y="31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cargo </a:t>
                      </a:r>
                      <a:r>
                        <a:rPr b="1"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build</a:t>
                      </a:r>
                      <a:r>
                        <a:rPr b="1"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|| </a:t>
                      </a: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cargo</a:t>
                      </a:r>
                      <a:r>
                        <a:rPr b="1"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b="1"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run</a:t>
                      </a:r>
                      <a:endParaRPr sz="1600">
                        <a:solidFill>
                          <a:srgbClr val="90B06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91425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717" name="Google Shape;7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9" y="1460526"/>
            <a:ext cx="8434025" cy="1627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50"/>
          <p:cNvGrpSpPr/>
          <p:nvPr/>
        </p:nvGrpSpPr>
        <p:grpSpPr>
          <a:xfrm>
            <a:off x="1591414" y="3507694"/>
            <a:ext cx="591805" cy="638741"/>
            <a:chOff x="2662884" y="1513044"/>
            <a:chExt cx="322914" cy="348543"/>
          </a:xfrm>
        </p:grpSpPr>
        <p:sp>
          <p:nvSpPr>
            <p:cNvPr id="719" name="Google Shape;719;p50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50"/>
          <p:cNvGrpSpPr/>
          <p:nvPr/>
        </p:nvGrpSpPr>
        <p:grpSpPr>
          <a:xfrm>
            <a:off x="4196448" y="3529587"/>
            <a:ext cx="591783" cy="594968"/>
            <a:chOff x="3095745" y="3805393"/>
            <a:chExt cx="352840" cy="354717"/>
          </a:xfrm>
        </p:grpSpPr>
        <p:sp>
          <p:nvSpPr>
            <p:cNvPr id="730" name="Google Shape;730;p50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50"/>
          <p:cNvGrpSpPr/>
          <p:nvPr/>
        </p:nvGrpSpPr>
        <p:grpSpPr>
          <a:xfrm>
            <a:off x="6862166" y="3529579"/>
            <a:ext cx="789036" cy="594975"/>
            <a:chOff x="3075928" y="2445798"/>
            <a:chExt cx="363243" cy="300675"/>
          </a:xfrm>
        </p:grpSpPr>
        <p:sp>
          <p:nvSpPr>
            <p:cNvPr id="737" name="Google Shape;737;p50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50"/>
          <p:cNvSpPr txBox="1"/>
          <p:nvPr/>
        </p:nvSpPr>
        <p:spPr>
          <a:xfrm>
            <a:off x="1023325" y="4238075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 code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9" name="Google Shape;749;p50"/>
          <p:cNvSpPr txBox="1"/>
          <p:nvPr/>
        </p:nvSpPr>
        <p:spPr>
          <a:xfrm>
            <a:off x="3628338" y="4238075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run compiler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0" name="Google Shape;750;p50"/>
          <p:cNvSpPr txBox="1"/>
          <p:nvPr/>
        </p:nvSpPr>
        <p:spPr>
          <a:xfrm>
            <a:off x="6392675" y="4238075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execute</a:t>
            </a:r>
            <a:r>
              <a:rPr b="1" lang="fr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binaries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51" name="Google Shape;751;p50"/>
          <p:cNvCxnSpPr>
            <a:stCxn id="748" idx="3"/>
            <a:endCxn id="749" idx="1"/>
          </p:cNvCxnSpPr>
          <p:nvPr/>
        </p:nvCxnSpPr>
        <p:spPr>
          <a:xfrm>
            <a:off x="2751325" y="4438175"/>
            <a:ext cx="87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50"/>
          <p:cNvCxnSpPr>
            <a:endCxn id="750" idx="1"/>
          </p:cNvCxnSpPr>
          <p:nvPr/>
        </p:nvCxnSpPr>
        <p:spPr>
          <a:xfrm>
            <a:off x="5356475" y="4438175"/>
            <a:ext cx="103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1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Variables &amp; Immutability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758" name="Google Shape;758;p51"/>
          <p:cNvGraphicFramePr/>
          <p:nvPr/>
        </p:nvGraphicFramePr>
        <p:xfrm>
          <a:off x="354975" y="114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5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const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MAX_POINTS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u32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100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Ooops! you can’t do this!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759" name="Google Shape;7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5" y="2773650"/>
            <a:ext cx="4590174" cy="21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52"/>
          <p:cNvPicPr preferRelativeResize="0"/>
          <p:nvPr/>
        </p:nvPicPr>
        <p:blipFill rotWithShape="1">
          <a:blip r:embed="rId3">
            <a:alphaModFix/>
          </a:blip>
          <a:srcRect b="62623" l="11010" r="10681" t="7013"/>
          <a:stretch/>
        </p:blipFill>
        <p:spPr>
          <a:xfrm rot="-2543265">
            <a:off x="5606131" y="2749553"/>
            <a:ext cx="2876243" cy="1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2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Variables &amp; Immutability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6" name="Google Shape;766;p52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By default variable in Rust are immutable, that means once a value is bound to a name, it can’t be changed.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7" name="Google Shape;767;p52"/>
          <p:cNvSpPr txBox="1"/>
          <p:nvPr/>
        </p:nvSpPr>
        <p:spPr>
          <a:xfrm>
            <a:off x="1274600" y="231700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Immutability Promotes Safety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1274600" y="281020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Facilitates Predictable Code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9" name="Google Shape;769;p52"/>
          <p:cNvSpPr txBox="1"/>
          <p:nvPr/>
        </p:nvSpPr>
        <p:spPr>
          <a:xfrm>
            <a:off x="1274600" y="330340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Supports Rust’s Ownership Model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70" name="Google Shape;7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75" y="236903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75" y="286223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75" y="3355438"/>
            <a:ext cx="296125" cy="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3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Variables &amp; Immutability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778" name="Google Shape;778;p53"/>
          <p:cNvGraphicFramePr/>
          <p:nvPr/>
        </p:nvGraphicFramePr>
        <p:xfrm>
          <a:off x="354975" y="114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mut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5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const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MAX_POINTS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u32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100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The value of x will be 10!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779" name="Google Shape;7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5" y="3007350"/>
            <a:ext cx="8434025" cy="110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4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Variables &amp; Immutability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785" name="Google Shape;785;p54"/>
          <p:cNvGraphicFramePr/>
          <p:nvPr/>
        </p:nvGraphicFramePr>
        <p:xfrm>
          <a:off x="354975" y="114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const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THREE_HOURS_IN_SECONDS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u32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60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*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60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*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3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54"/>
          <p:cNvSpPr txBox="1"/>
          <p:nvPr/>
        </p:nvSpPr>
        <p:spPr>
          <a:xfrm>
            <a:off x="1080975" y="25717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It’s not allowed to use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mut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with constants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87" name="Google Shape;787;p54"/>
          <p:cNvSpPr txBox="1"/>
          <p:nvPr/>
        </p:nvSpPr>
        <p:spPr>
          <a:xfrm>
            <a:off x="1080975" y="30649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Constants can be declared in any scope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1080975" y="35581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Constants must be assigned a value known at compile-time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89" name="Google Shape;7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262378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311698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3610188"/>
            <a:ext cx="296125" cy="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5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Types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7" name="Google Shape;7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25" y="1079025"/>
            <a:ext cx="6611548" cy="37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4294967295" type="title"/>
          </p:nvPr>
        </p:nvSpPr>
        <p:spPr>
          <a:xfrm>
            <a:off x="473100" y="305975"/>
            <a:ext cx="409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What Is javascript 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8285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2919263" y="1516650"/>
            <a:ext cx="57927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Created in 1995 By Brendan Eich at Netscape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Original Name: Mocha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Add interactivity to static web pages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1997: Standardized as ECMAScript</a:t>
            </a:r>
            <a:endParaRPr b="1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b="1"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2009: Node.js brought JS to servers</a:t>
            </a:r>
            <a:endParaRPr b="1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C0C0C"/>
              </a:buClr>
              <a:buSzPts val="1400"/>
              <a:buFont typeface="Google Sans"/>
              <a:buChar char="●"/>
            </a:pPr>
            <a:r>
              <a:rPr lang="fr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Today: Runs everywhere—browsers, phones, even robots!</a:t>
            </a:r>
            <a:endParaRPr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 rot="10800000">
            <a:off x="-3" y="4098256"/>
            <a:ext cx="1749567" cy="3009246"/>
            <a:chOff x="0" y="0"/>
            <a:chExt cx="3499133" cy="6018491"/>
          </a:xfrm>
        </p:grpSpPr>
        <p:grpSp>
          <p:nvGrpSpPr>
            <p:cNvPr id="145" name="Google Shape;145;p20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146" name="Google Shape;146;p20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20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158" name="Google Shape;158;p20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" name="Google Shape;163;p20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422" y="1557738"/>
            <a:ext cx="2189700" cy="2189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6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Types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03" name="Google Shape;803;p56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Rust is a statically typed language, which means that it must know the types of all variables at compile time.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804" name="Google Shape;804;p56"/>
          <p:cNvGraphicFramePr/>
          <p:nvPr/>
        </p:nvGraphicFramePr>
        <p:xfrm>
          <a:off x="354988" y="230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var_id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type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value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i32    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128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f32    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128.128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bool   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true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d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char   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‘A’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7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Types: Scalar Types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10" name="Google Shape;810;p57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 scalar type represents a single value. Rust has four primary scalar types: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1082600" y="20949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Integers: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i32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i64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u8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u32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…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12" name="Google Shape;812;p57"/>
          <p:cNvSpPr txBox="1"/>
          <p:nvPr/>
        </p:nvSpPr>
        <p:spPr>
          <a:xfrm>
            <a:off x="1082600" y="25881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Floating-point: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f32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f64</a:t>
            </a:r>
            <a:endParaRPr>
              <a:solidFill>
                <a:srgbClr val="DD3515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813" name="Google Shape;813;p57"/>
          <p:cNvSpPr txBox="1"/>
          <p:nvPr/>
        </p:nvSpPr>
        <p:spPr>
          <a:xfrm>
            <a:off x="1082600" y="30813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Booleans: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true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/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false</a:t>
            </a:r>
            <a:endParaRPr>
              <a:solidFill>
                <a:srgbClr val="DD3515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814" name="Google Shape;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75" y="21470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75" y="26402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75" y="3133413"/>
            <a:ext cx="296125" cy="2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 txBox="1"/>
          <p:nvPr/>
        </p:nvSpPr>
        <p:spPr>
          <a:xfrm>
            <a:off x="1082600" y="35745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Characters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</a:t>
            </a:r>
            <a:r>
              <a:rPr lang="fr">
                <a:solidFill>
                  <a:srgbClr val="DD3515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nicode scalar value</a:t>
            </a:r>
            <a:endParaRPr>
              <a:solidFill>
                <a:srgbClr val="DD3515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818" name="Google Shape;8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75" y="36266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900" y="1822125"/>
            <a:ext cx="2359600" cy="242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8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Types: Scalar Types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25" name="Google Shape;8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" y="1549750"/>
            <a:ext cx="8360950" cy="31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9"/>
          <p:cNvSpPr txBox="1"/>
          <p:nvPr>
            <p:ph idx="4294967295" type="title"/>
          </p:nvPr>
        </p:nvSpPr>
        <p:spPr>
          <a:xfrm>
            <a:off x="473100" y="305975"/>
            <a:ext cx="7299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Types: Compound Types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1" name="Google Shape;831;p59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Compound types can group multiple values into one type. Rust has two primitive compound types: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32" name="Google Shape;832;p59"/>
          <p:cNvSpPr txBox="1"/>
          <p:nvPr/>
        </p:nvSpPr>
        <p:spPr>
          <a:xfrm>
            <a:off x="473088" y="3134225"/>
            <a:ext cx="12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1D1D1D"/>
                </a:solidFill>
                <a:latin typeface="Catamaran"/>
                <a:ea typeface="Catamaran"/>
                <a:cs typeface="Catamaran"/>
                <a:sym typeface="Catamaran"/>
              </a:rPr>
              <a:t>Types</a:t>
            </a:r>
            <a:endParaRPr b="1" sz="2000">
              <a:solidFill>
                <a:srgbClr val="1D1D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2561463" y="2261025"/>
            <a:ext cx="12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1D1D1D"/>
                </a:solidFill>
                <a:latin typeface="Catamaran"/>
                <a:ea typeface="Catamaran"/>
                <a:cs typeface="Catamaran"/>
                <a:sym typeface="Catamaran"/>
              </a:rPr>
              <a:t>Tuples</a:t>
            </a:r>
            <a:endParaRPr b="1" sz="2000">
              <a:solidFill>
                <a:srgbClr val="1D1D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4" name="Google Shape;834;p59"/>
          <p:cNvSpPr txBox="1"/>
          <p:nvPr/>
        </p:nvSpPr>
        <p:spPr>
          <a:xfrm>
            <a:off x="2561463" y="4007450"/>
            <a:ext cx="12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1D1D1D"/>
                </a:solidFill>
                <a:latin typeface="Catamaran"/>
                <a:ea typeface="Catamaran"/>
                <a:cs typeface="Catamaran"/>
                <a:sym typeface="Catamaran"/>
              </a:rPr>
              <a:t>Arrays</a:t>
            </a:r>
            <a:endParaRPr b="1" sz="2000">
              <a:solidFill>
                <a:srgbClr val="1D1D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835" name="Google Shape;835;p59"/>
          <p:cNvCxnSpPr>
            <a:stCxn id="832" idx="3"/>
            <a:endCxn id="833" idx="1"/>
          </p:cNvCxnSpPr>
          <p:nvPr/>
        </p:nvCxnSpPr>
        <p:spPr>
          <a:xfrm flipH="1" rot="10800000">
            <a:off x="1749888" y="2507225"/>
            <a:ext cx="811500" cy="873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59"/>
          <p:cNvCxnSpPr>
            <a:stCxn id="832" idx="3"/>
            <a:endCxn id="834" idx="1"/>
          </p:cNvCxnSpPr>
          <p:nvPr/>
        </p:nvCxnSpPr>
        <p:spPr>
          <a:xfrm>
            <a:off x="1749888" y="3380525"/>
            <a:ext cx="811500" cy="873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837" name="Google Shape;837;p59"/>
          <p:cNvGraphicFramePr/>
          <p:nvPr/>
        </p:nvGraphicFramePr>
        <p:xfrm>
          <a:off x="3838263" y="214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461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tuple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2.0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'a'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8" name="Google Shape;838;p59"/>
          <p:cNvGraphicFramePr/>
          <p:nvPr/>
        </p:nvGraphicFramePr>
        <p:xfrm>
          <a:off x="3838263" y="3861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461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array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[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BE8A5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4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]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0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60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845" name="Google Shape;845;p60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846" name="Google Shape;846;p60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60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60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60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60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60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60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60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60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60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60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p60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858" name="Google Shape;858;p60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60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60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60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0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60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864" name="Google Shape;864;p60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60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60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60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60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60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60"/>
          <p:cNvSpPr txBox="1"/>
          <p:nvPr/>
        </p:nvSpPr>
        <p:spPr>
          <a:xfrm>
            <a:off x="1859300" y="2148650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Ownership and Borrowing</a:t>
            </a:r>
            <a:endParaRPr b="1" sz="48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71" name="Google Shape;871;p60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873" name="Google Shape;8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">
            <a:off x="7789651" y="121679"/>
            <a:ext cx="1275576" cy="953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60"/>
          <p:cNvGrpSpPr/>
          <p:nvPr/>
        </p:nvGrpSpPr>
        <p:grpSpPr>
          <a:xfrm>
            <a:off x="1909524" y="1085420"/>
            <a:ext cx="1063090" cy="1063221"/>
            <a:chOff x="3712952" y="1970604"/>
            <a:chExt cx="354363" cy="354395"/>
          </a:xfrm>
        </p:grpSpPr>
        <p:sp>
          <p:nvSpPr>
            <p:cNvPr id="875" name="Google Shape;875;p60"/>
            <p:cNvSpPr/>
            <p:nvPr/>
          </p:nvSpPr>
          <p:spPr>
            <a:xfrm>
              <a:off x="3868314" y="2281360"/>
              <a:ext cx="43639" cy="43639"/>
            </a:xfrm>
            <a:custGeom>
              <a:rect b="b" l="l" r="r" t="t"/>
              <a:pathLst>
                <a:path extrusionOk="0" h="1371" w="1371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3940346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77" name="Google Shape;877;p60"/>
            <p:cNvSpPr/>
            <p:nvPr/>
          </p:nvSpPr>
          <p:spPr>
            <a:xfrm>
              <a:off x="3784952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78" name="Google Shape;878;p60"/>
            <p:cNvSpPr/>
            <p:nvPr/>
          </p:nvSpPr>
          <p:spPr>
            <a:xfrm>
              <a:off x="3712952" y="2281360"/>
              <a:ext cx="44371" cy="43639"/>
            </a:xfrm>
            <a:custGeom>
              <a:rect b="b" l="l" r="r" t="t"/>
              <a:pathLst>
                <a:path extrusionOk="0" h="1371" w="1394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79" name="Google Shape;879;p60"/>
            <p:cNvSpPr/>
            <p:nvPr/>
          </p:nvSpPr>
          <p:spPr>
            <a:xfrm>
              <a:off x="4023708" y="2281360"/>
              <a:ext cx="43607" cy="43639"/>
            </a:xfrm>
            <a:custGeom>
              <a:rect b="b" l="l" r="r" t="t"/>
              <a:pathLst>
                <a:path extrusionOk="0" h="1371" w="137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80" name="Google Shape;880;p60"/>
            <p:cNvSpPr/>
            <p:nvPr/>
          </p:nvSpPr>
          <p:spPr>
            <a:xfrm>
              <a:off x="3852049" y="1970604"/>
              <a:ext cx="76583" cy="76965"/>
            </a:xfrm>
            <a:custGeom>
              <a:rect b="b" l="l" r="r" t="t"/>
              <a:pathLst>
                <a:path extrusionOk="0" h="2418" w="2406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81" name="Google Shape;881;p60"/>
            <p:cNvSpPr/>
            <p:nvPr/>
          </p:nvSpPr>
          <p:spPr>
            <a:xfrm>
              <a:off x="3746310" y="2187016"/>
              <a:ext cx="132667" cy="88710"/>
            </a:xfrm>
            <a:custGeom>
              <a:rect b="b" l="l" r="r" t="t"/>
              <a:pathLst>
                <a:path extrusionOk="0" h="2787" w="4168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82" name="Google Shape;882;p60"/>
            <p:cNvSpPr/>
            <p:nvPr/>
          </p:nvSpPr>
          <p:spPr>
            <a:xfrm>
              <a:off x="3831583" y="2059664"/>
              <a:ext cx="117485" cy="54748"/>
            </a:xfrm>
            <a:custGeom>
              <a:rect b="b" l="l" r="r" t="t"/>
              <a:pathLst>
                <a:path extrusionOk="0" h="1720" w="3691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  <p:sp>
          <p:nvSpPr>
            <p:cNvPr id="883" name="Google Shape;883;p60"/>
            <p:cNvSpPr/>
            <p:nvPr/>
          </p:nvSpPr>
          <p:spPr>
            <a:xfrm>
              <a:off x="3901672" y="2187016"/>
              <a:ext cx="132285" cy="88997"/>
            </a:xfrm>
            <a:custGeom>
              <a:rect b="b" l="l" r="r" t="t"/>
              <a:pathLst>
                <a:path extrusionOk="0" h="2796" w="4156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D3515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1"/>
          <p:cNvSpPr txBox="1"/>
          <p:nvPr>
            <p:ph idx="4294967295" type="title"/>
          </p:nvPr>
        </p:nvSpPr>
        <p:spPr>
          <a:xfrm>
            <a:off x="473100" y="305975"/>
            <a:ext cx="6582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89" name="Google Shape;889;p61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Ownership is a set of rules that govern how a Rust program manages memory.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890" name="Google Shape;890;p61"/>
          <p:cNvGrpSpPr/>
          <p:nvPr/>
        </p:nvGrpSpPr>
        <p:grpSpPr>
          <a:xfrm>
            <a:off x="604476" y="2105216"/>
            <a:ext cx="611975" cy="737467"/>
            <a:chOff x="6421399" y="2308227"/>
            <a:chExt cx="263567" cy="317614"/>
          </a:xfrm>
        </p:grpSpPr>
        <p:sp>
          <p:nvSpPr>
            <p:cNvPr id="891" name="Google Shape;891;p61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61"/>
          <p:cNvSpPr txBox="1"/>
          <p:nvPr/>
        </p:nvSpPr>
        <p:spPr>
          <a:xfrm>
            <a:off x="604475" y="2973038"/>
            <a:ext cx="21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Garbage Collection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96" name="Google Shape;896;p61"/>
          <p:cNvSpPr txBox="1"/>
          <p:nvPr/>
        </p:nvSpPr>
        <p:spPr>
          <a:xfrm>
            <a:off x="604475" y="3421400"/>
            <a:ext cx="314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regularly looks for no longer used memory as the program runs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97" name="Google Shape;897;p61"/>
          <p:cNvSpPr txBox="1"/>
          <p:nvPr/>
        </p:nvSpPr>
        <p:spPr>
          <a:xfrm>
            <a:off x="4652850" y="2973038"/>
            <a:ext cx="29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Manual Memory Management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98" name="Google Shape;898;p61"/>
          <p:cNvSpPr txBox="1"/>
          <p:nvPr/>
        </p:nvSpPr>
        <p:spPr>
          <a:xfrm>
            <a:off x="4652850" y="3421400"/>
            <a:ext cx="363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the programmer must explicitly allocate and free the memory.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4718962" y="2131500"/>
            <a:ext cx="735869" cy="73744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DD3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542925"/>
            <a:ext cx="69723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3"/>
          <p:cNvSpPr txBox="1"/>
          <p:nvPr>
            <p:ph idx="4294967295" type="title"/>
          </p:nvPr>
        </p:nvSpPr>
        <p:spPr>
          <a:xfrm>
            <a:off x="473100" y="305975"/>
            <a:ext cx="5873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The Rules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0" name="Google Shape;910;p63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Rust uses a third approach: memory is managed through a system of ownership with a set of rules that the compiler checks.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911" name="Google Shape;911;p63"/>
          <p:cNvSpPr txBox="1"/>
          <p:nvPr/>
        </p:nvSpPr>
        <p:spPr>
          <a:xfrm>
            <a:off x="1080975" y="23574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Each value in Rust has an owner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912" name="Google Shape;912;p63"/>
          <p:cNvSpPr txBox="1"/>
          <p:nvPr/>
        </p:nvSpPr>
        <p:spPr>
          <a:xfrm>
            <a:off x="1080975" y="28506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There can only be one owner at a time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913" name="Google Shape;913;p63"/>
          <p:cNvSpPr txBox="1"/>
          <p:nvPr/>
        </p:nvSpPr>
        <p:spPr>
          <a:xfrm>
            <a:off x="1080975" y="3343850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When the owner goes out of scope, the value will be dropped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14" name="Google Shape;9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240948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290268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3395888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3"/>
          <p:cNvPicPr preferRelativeResize="0"/>
          <p:nvPr/>
        </p:nvPicPr>
        <p:blipFill rotWithShape="1">
          <a:blip r:embed="rId4">
            <a:alphaModFix/>
          </a:blip>
          <a:srcRect b="62623" l="11010" r="10681" t="7013"/>
          <a:stretch/>
        </p:blipFill>
        <p:spPr>
          <a:xfrm rot="-3153207">
            <a:off x="6303964" y="2731159"/>
            <a:ext cx="2378019" cy="92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/>
          <p:nvPr>
            <p:ph idx="4294967295" type="title"/>
          </p:nvPr>
        </p:nvSpPr>
        <p:spPr>
          <a:xfrm>
            <a:off x="473100" y="305975"/>
            <a:ext cx="7239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Memory Allocation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23" name="Google Shape;923;p64"/>
          <p:cNvSpPr txBox="1"/>
          <p:nvPr/>
        </p:nvSpPr>
        <p:spPr>
          <a:xfrm>
            <a:off x="473100" y="1202500"/>
            <a:ext cx="823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The process of reserving space in a computer's memory to store data during a program's execution.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24" name="Google Shape;9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338" y="2002888"/>
            <a:ext cx="4665686" cy="284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75" y="2006700"/>
            <a:ext cx="27432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88" y="138174"/>
            <a:ext cx="4855435" cy="4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1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171" name="Google Shape;171;p21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172" name="Google Shape;172;p21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21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184" name="Google Shape;184;p21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1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190" name="Google Shape;190;p21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" name="Google Shape;195;p21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21"/>
          <p:cNvSpPr txBox="1"/>
          <p:nvPr/>
        </p:nvSpPr>
        <p:spPr>
          <a:xfrm>
            <a:off x="2063125" y="1189475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DF1E"/>
                </a:solidFill>
                <a:latin typeface="Google Sans"/>
                <a:ea typeface="Google Sans"/>
                <a:cs typeface="Google Sans"/>
                <a:sym typeface="Google Sans"/>
              </a:rPr>
              <a:t>important concepts to know</a:t>
            </a:r>
            <a:endParaRPr b="1" sz="4800">
              <a:solidFill>
                <a:srgbClr val="F7DF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199" name="Google Shape;199;p21"/>
          <p:cNvGrpSpPr/>
          <p:nvPr/>
        </p:nvGrpSpPr>
        <p:grpSpPr>
          <a:xfrm>
            <a:off x="964520" y="2467158"/>
            <a:ext cx="749766" cy="1025304"/>
            <a:chOff x="897141" y="3359875"/>
            <a:chExt cx="257962" cy="352762"/>
          </a:xfrm>
        </p:grpSpPr>
        <p:sp>
          <p:nvSpPr>
            <p:cNvPr id="200" name="Google Shape;200;p21"/>
            <p:cNvSpPr/>
            <p:nvPr/>
          </p:nvSpPr>
          <p:spPr>
            <a:xfrm>
              <a:off x="897141" y="3359875"/>
              <a:ext cx="257962" cy="352762"/>
            </a:xfrm>
            <a:custGeom>
              <a:rect b="b" l="l" r="r" t="t"/>
              <a:pathLst>
                <a:path extrusionOk="0" h="11074" w="8098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45688" y="3593691"/>
              <a:ext cx="160485" cy="89736"/>
            </a:xfrm>
            <a:custGeom>
              <a:rect b="b" l="l" r="r" t="t"/>
              <a:pathLst>
                <a:path extrusionOk="0" h="2817" w="5038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045076" y="3638256"/>
              <a:ext cx="27332" cy="27714"/>
            </a:xfrm>
            <a:custGeom>
              <a:rect b="b" l="l" r="r" t="t"/>
              <a:pathLst>
                <a:path extrusionOk="0" h="870" w="858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976046" y="3643194"/>
              <a:ext cx="28096" cy="27332"/>
            </a:xfrm>
            <a:custGeom>
              <a:rect b="b" l="l" r="r" t="t"/>
              <a:pathLst>
                <a:path extrusionOk="0" h="858" w="882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004493" y="3613218"/>
              <a:ext cx="31505" cy="31154"/>
            </a:xfrm>
            <a:custGeom>
              <a:rect b="b" l="l" r="r" t="t"/>
              <a:pathLst>
                <a:path extrusionOk="0" h="978" w="989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991209" y="3555975"/>
              <a:ext cx="31505" cy="31122"/>
            </a:xfrm>
            <a:custGeom>
              <a:rect b="b" l="l" r="r" t="t"/>
              <a:pathLst>
                <a:path extrusionOk="0" h="977" w="989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023447" y="3528261"/>
              <a:ext cx="31505" cy="31154"/>
            </a:xfrm>
            <a:custGeom>
              <a:rect b="b" l="l" r="r" t="t"/>
              <a:pathLst>
                <a:path extrusionOk="0" h="978" w="989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008284" y="3488442"/>
              <a:ext cx="28096" cy="27714"/>
            </a:xfrm>
            <a:custGeom>
              <a:rect b="b" l="l" r="r" t="t"/>
              <a:pathLst>
                <a:path extrusionOk="0" h="870" w="882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F7D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3873" y="331919"/>
            <a:ext cx="1025400" cy="1025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6"/>
          <p:cNvSpPr txBox="1"/>
          <p:nvPr>
            <p:ph idx="4294967295" type="title"/>
          </p:nvPr>
        </p:nvSpPr>
        <p:spPr>
          <a:xfrm>
            <a:off x="473100" y="305975"/>
            <a:ext cx="8316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Variable Scope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36" name="Google Shape;9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1226425"/>
            <a:ext cx="62293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7"/>
          <p:cNvSpPr txBox="1"/>
          <p:nvPr>
            <p:ph idx="4294967295" type="title"/>
          </p:nvPr>
        </p:nvSpPr>
        <p:spPr>
          <a:xfrm>
            <a:off x="473100" y="305975"/>
            <a:ext cx="8057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Variable Scope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942" name="Google Shape;942;p67"/>
          <p:cNvGraphicFramePr/>
          <p:nvPr/>
        </p:nvGraphicFramePr>
        <p:xfrm>
          <a:off x="354988" y="1159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"{}"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 </a:t>
                      </a:r>
                      <a:r>
                        <a:rPr lang="fr" sz="1600">
                          <a:solidFill>
                            <a:srgbClr val="575757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Drops 's' from memory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"{}"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 </a:t>
                      </a:r>
                      <a:r>
                        <a:rPr lang="fr" sz="1600">
                          <a:solidFill>
                            <a:srgbClr val="575757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cannot find value 's' in this scope</a:t>
                      </a:r>
                      <a:endParaRPr sz="1600">
                        <a:solidFill>
                          <a:srgbClr val="575757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943" name="Google Shape;9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3274238"/>
            <a:ext cx="6334629" cy="167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">
            <a:off x="7163126" y="3635717"/>
            <a:ext cx="1275576" cy="95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8"/>
          <p:cNvSpPr txBox="1"/>
          <p:nvPr>
            <p:ph idx="4294967295" type="title"/>
          </p:nvPr>
        </p:nvSpPr>
        <p:spPr>
          <a:xfrm>
            <a:off x="473100" y="305975"/>
            <a:ext cx="7321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Memory Allocation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950" name="Google Shape;950;p68"/>
          <p:cNvGraphicFramePr/>
          <p:nvPr/>
        </p:nvGraphicFramePr>
        <p:xfrm>
          <a:off x="354988" y="123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from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951" name="Google Shape;9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550" y="2162412"/>
            <a:ext cx="4450894" cy="28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8"/>
          <p:cNvSpPr txBox="1"/>
          <p:nvPr/>
        </p:nvSpPr>
        <p:spPr>
          <a:xfrm>
            <a:off x="1234050" y="3150100"/>
            <a:ext cx="7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stack</a:t>
            </a:r>
            <a:endParaRPr b="1" sz="1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53" name="Google Shape;953;p68"/>
          <p:cNvSpPr txBox="1"/>
          <p:nvPr/>
        </p:nvSpPr>
        <p:spPr>
          <a:xfrm>
            <a:off x="7402600" y="3438450"/>
            <a:ext cx="9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heap</a:t>
            </a:r>
            <a:endParaRPr b="1" sz="1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6993500" y="2406450"/>
            <a:ext cx="297900" cy="252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8"/>
          <p:cNvSpPr/>
          <p:nvPr/>
        </p:nvSpPr>
        <p:spPr>
          <a:xfrm>
            <a:off x="2096400" y="2380000"/>
            <a:ext cx="236100" cy="20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9"/>
          <p:cNvSpPr txBox="1"/>
          <p:nvPr>
            <p:ph idx="4294967295" type="title"/>
          </p:nvPr>
        </p:nvSpPr>
        <p:spPr>
          <a:xfrm>
            <a:off x="473100" y="305975"/>
            <a:ext cx="7654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Moving Ownership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961" name="Google Shape;961;p69"/>
          <p:cNvGraphicFramePr/>
          <p:nvPr/>
        </p:nvGraphicFramePr>
        <p:xfrm>
          <a:off x="354988" y="123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962" name="Google Shape;9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69" y="2020300"/>
            <a:ext cx="3486981" cy="30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/>
          <p:cNvSpPr txBox="1"/>
          <p:nvPr>
            <p:ph idx="4294967295" type="title"/>
          </p:nvPr>
        </p:nvSpPr>
        <p:spPr>
          <a:xfrm>
            <a:off x="473100" y="305975"/>
            <a:ext cx="7872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Moving Ownership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968" name="Google Shape;968;p70"/>
          <p:cNvGraphicFramePr/>
          <p:nvPr/>
        </p:nvGraphicFramePr>
        <p:xfrm>
          <a:off x="354988" y="123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from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"{s1}, world!"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 </a:t>
                      </a:r>
                      <a:r>
                        <a:rPr lang="fr" sz="1600">
                          <a:solidFill>
                            <a:srgbClr val="575757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Ooops!</a:t>
                      </a:r>
                      <a:endParaRPr sz="1600">
                        <a:solidFill>
                          <a:schemeClr val="dk2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969" name="Google Shape;9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2923099"/>
            <a:ext cx="8434026" cy="188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1"/>
          <p:cNvPicPr preferRelativeResize="0"/>
          <p:nvPr/>
        </p:nvPicPr>
        <p:blipFill rotWithShape="1">
          <a:blip r:embed="rId3">
            <a:alphaModFix/>
          </a:blip>
          <a:srcRect b="0" l="11688" r="13818" t="0"/>
          <a:stretch/>
        </p:blipFill>
        <p:spPr>
          <a:xfrm>
            <a:off x="1511888" y="307500"/>
            <a:ext cx="6120225" cy="44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2"/>
          <p:cNvSpPr txBox="1"/>
          <p:nvPr>
            <p:ph idx="4294967295" type="title"/>
          </p:nvPr>
        </p:nvSpPr>
        <p:spPr>
          <a:xfrm>
            <a:off x="473100" y="305975"/>
            <a:ext cx="7779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Double Free Error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980" name="Google Shape;980;p72"/>
          <p:cNvGraphicFramePr/>
          <p:nvPr/>
        </p:nvGraphicFramePr>
        <p:xfrm>
          <a:off x="354975" y="14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*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new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std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8C37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*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delete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nullptr;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&lt;&lt; *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&lt;&lt;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endl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CRASH: Using freed memory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"/>
          <p:cNvSpPr txBox="1"/>
          <p:nvPr>
            <p:ph idx="4294967295" type="title"/>
          </p:nvPr>
        </p:nvSpPr>
        <p:spPr>
          <a:xfrm>
            <a:off x="473100" y="305975"/>
            <a:ext cx="7654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Double Free Error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86" name="Google Shape;9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188" y="1114700"/>
            <a:ext cx="4333632" cy="3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4"/>
          <p:cNvSpPr txBox="1"/>
          <p:nvPr>
            <p:ph idx="4294967295" type="title"/>
          </p:nvPr>
        </p:nvSpPr>
        <p:spPr>
          <a:xfrm>
            <a:off x="473100" y="305975"/>
            <a:ext cx="7716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Ownership System: 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Why the Complexity?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2" name="Google Shape;992;p74"/>
          <p:cNvSpPr txBox="1"/>
          <p:nvPr/>
        </p:nvSpPr>
        <p:spPr>
          <a:xfrm>
            <a:off x="1102788" y="1418375"/>
            <a:ext cx="771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Clear Responsibility</a:t>
            </a: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Rust ensures there’s always one clear owner of heap memory, avoiding issues like double-free errors or dangling pointers.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93" name="Google Shape;9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63" y="1470413"/>
            <a:ext cx="296125" cy="2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4"/>
          <p:cNvSpPr txBox="1"/>
          <p:nvPr/>
        </p:nvSpPr>
        <p:spPr>
          <a:xfrm>
            <a:off x="1102788" y="2348375"/>
            <a:ext cx="771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Compile-Time Guarantees: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The compiler needs to track ownership to enforce memory safety and ensure no invalid access occurs.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95" name="Google Shape;9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63" y="2400413"/>
            <a:ext cx="296125" cy="2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74"/>
          <p:cNvSpPr txBox="1"/>
          <p:nvPr/>
        </p:nvSpPr>
        <p:spPr>
          <a:xfrm>
            <a:off x="1102788" y="3278375"/>
            <a:ext cx="771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Explicit Intent</a:t>
            </a: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You, the developer, must decide whether to move, borrow, or copy data. This avoids unintentional performance or safety issues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97" name="Google Shape;9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63" y="3330413"/>
            <a:ext cx="296125" cy="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5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References and Borrowing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3" name="Google Shape;1003;p75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What if I want to assign multiple owners to my values?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04" name="Google Shape;1004;p75"/>
          <p:cNvSpPr txBox="1"/>
          <p:nvPr/>
        </p:nvSpPr>
        <p:spPr>
          <a:xfrm>
            <a:off x="576663" y="2879513"/>
            <a:ext cx="21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Copy Your Data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5" name="Google Shape;1005;p75"/>
          <p:cNvSpPr txBox="1"/>
          <p:nvPr/>
        </p:nvSpPr>
        <p:spPr>
          <a:xfrm>
            <a:off x="576663" y="3327875"/>
            <a:ext cx="314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You can duplicate the data to create independent owners.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06" name="Google Shape;1006;p75"/>
          <p:cNvSpPr txBox="1"/>
          <p:nvPr/>
        </p:nvSpPr>
        <p:spPr>
          <a:xfrm>
            <a:off x="4625038" y="2879513"/>
            <a:ext cx="29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Use References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7" name="Google Shape;1007;p75"/>
          <p:cNvSpPr txBox="1"/>
          <p:nvPr/>
        </p:nvSpPr>
        <p:spPr>
          <a:xfrm>
            <a:off x="4625038" y="3327875"/>
            <a:ext cx="398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Borrowing allows multiple parts of your program to access a value without owning it.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1008" name="Google Shape;1008;p75"/>
          <p:cNvGrpSpPr/>
          <p:nvPr/>
        </p:nvGrpSpPr>
        <p:grpSpPr>
          <a:xfrm>
            <a:off x="652866" y="2056153"/>
            <a:ext cx="611985" cy="701098"/>
            <a:chOff x="859262" y="3353920"/>
            <a:chExt cx="306759" cy="351445"/>
          </a:xfrm>
        </p:grpSpPr>
        <p:sp>
          <p:nvSpPr>
            <p:cNvPr id="1009" name="Google Shape;1009;p75"/>
            <p:cNvSpPr/>
            <p:nvPr/>
          </p:nvSpPr>
          <p:spPr>
            <a:xfrm>
              <a:off x="859262" y="3415718"/>
              <a:ext cx="132563" cy="205937"/>
            </a:xfrm>
            <a:custGeom>
              <a:rect b="b" l="l" r="r" t="t"/>
              <a:pathLst>
                <a:path extrusionOk="0" h="6475" w="4168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5"/>
            <p:cNvSpPr/>
            <p:nvPr/>
          </p:nvSpPr>
          <p:spPr>
            <a:xfrm>
              <a:off x="916415" y="3353920"/>
              <a:ext cx="178013" cy="62147"/>
            </a:xfrm>
            <a:custGeom>
              <a:rect b="b" l="l" r="r" t="t"/>
              <a:pathLst>
                <a:path extrusionOk="0" h="1954" w="5597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5"/>
            <p:cNvSpPr/>
            <p:nvPr/>
          </p:nvSpPr>
          <p:spPr>
            <a:xfrm>
              <a:off x="920582" y="3405858"/>
              <a:ext cx="245439" cy="243817"/>
            </a:xfrm>
            <a:custGeom>
              <a:rect b="b" l="l" r="r" t="t"/>
              <a:pathLst>
                <a:path extrusionOk="0" h="7666" w="7717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5"/>
            <p:cNvSpPr/>
            <p:nvPr/>
          </p:nvSpPr>
          <p:spPr>
            <a:xfrm>
              <a:off x="986100" y="3642074"/>
              <a:ext cx="129923" cy="63292"/>
            </a:xfrm>
            <a:custGeom>
              <a:rect b="b" l="l" r="r" t="t"/>
              <a:pathLst>
                <a:path extrusionOk="0" h="1990" w="4085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5"/>
            <p:cNvSpPr/>
            <p:nvPr/>
          </p:nvSpPr>
          <p:spPr>
            <a:xfrm>
              <a:off x="862283" y="3599678"/>
              <a:ext cx="118696" cy="84156"/>
            </a:xfrm>
            <a:custGeom>
              <a:rect b="b" l="l" r="r" t="t"/>
              <a:pathLst>
                <a:path extrusionOk="0" h="2646" w="3732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75"/>
          <p:cNvGrpSpPr/>
          <p:nvPr/>
        </p:nvGrpSpPr>
        <p:grpSpPr>
          <a:xfrm>
            <a:off x="4701248" y="2114559"/>
            <a:ext cx="611967" cy="584302"/>
            <a:chOff x="1299146" y="3806507"/>
            <a:chExt cx="367990" cy="351312"/>
          </a:xfrm>
        </p:grpSpPr>
        <p:sp>
          <p:nvSpPr>
            <p:cNvPr id="1015" name="Google Shape;1015;p75"/>
            <p:cNvSpPr/>
            <p:nvPr/>
          </p:nvSpPr>
          <p:spPr>
            <a:xfrm>
              <a:off x="1299146" y="3844414"/>
              <a:ext cx="321012" cy="313405"/>
            </a:xfrm>
            <a:custGeom>
              <a:rect b="b" l="l" r="r" t="t"/>
              <a:pathLst>
                <a:path extrusionOk="0" h="9847" w="10086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1345391" y="3806507"/>
              <a:ext cx="321744" cy="313819"/>
            </a:xfrm>
            <a:custGeom>
              <a:rect b="b" l="l" r="r" t="t"/>
              <a:pathLst>
                <a:path extrusionOk="0" h="9860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Lexical 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environment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5598" t="0"/>
          <a:stretch/>
        </p:blipFill>
        <p:spPr>
          <a:xfrm>
            <a:off x="117250" y="1087525"/>
            <a:ext cx="5553774" cy="3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5976675" y="16425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Where your code </a:t>
            </a:r>
            <a:r>
              <a:rPr i="1" lang="fr">
                <a:solidFill>
                  <a:schemeClr val="dk1"/>
                </a:solidFill>
              </a:rPr>
              <a:t>lives</a:t>
            </a:r>
            <a:r>
              <a:rPr lang="fr">
                <a:solidFill>
                  <a:schemeClr val="dk1"/>
                </a:solidFill>
              </a:rPr>
              <a:t> and tracks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Based on where code is </a:t>
            </a:r>
            <a:r>
              <a:rPr i="1" lang="fr">
                <a:solidFill>
                  <a:schemeClr val="dk1"/>
                </a:solidFill>
              </a:rPr>
              <a:t>written</a:t>
            </a:r>
            <a:r>
              <a:rPr lang="fr">
                <a:solidFill>
                  <a:schemeClr val="dk1"/>
                </a:solidFill>
              </a:rPr>
              <a:t> (not run).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Every function has its own lexical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6"/>
          <p:cNvSpPr txBox="1"/>
          <p:nvPr>
            <p:ph idx="4294967295" type="title"/>
          </p:nvPr>
        </p:nvSpPr>
        <p:spPr>
          <a:xfrm>
            <a:off x="473100" y="305975"/>
            <a:ext cx="73431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Interacting with Clone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022" name="Google Shape;1022;p76"/>
          <p:cNvGraphicFramePr/>
          <p:nvPr/>
        </p:nvGraphicFramePr>
        <p:xfrm>
          <a:off x="354988" y="123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from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.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clone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"s1 = {s1}, s2 = {s2}"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575757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1023" name="Google Shape;10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3080877"/>
            <a:ext cx="8434025" cy="165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7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Data Interacting with Clone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29" name="Google Shape;10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26" y="1076600"/>
            <a:ext cx="4197925" cy="3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8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References and Borrowing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5" name="Google Shape;1035;p78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References are a way to allow multiple parts of a program to access and interact with the same piece of data 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without transferring ownership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36" name="Google Shape;10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8" y="3118977"/>
            <a:ext cx="8434025" cy="16584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7" name="Google Shape;1037;p78"/>
          <p:cNvGraphicFramePr/>
          <p:nvPr/>
        </p:nvGraphicFramePr>
        <p:xfrm>
          <a:off x="354975" y="2145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String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::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from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s2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&amp;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DA39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"s1 = {s1}, s2 = {s2}"</a:t>
                      </a:r>
                      <a:r>
                        <a:rPr lang="fr" sz="1600">
                          <a:solidFill>
                            <a:srgbClr val="9DA39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575757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9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References and Borrowing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43" name="Google Shape;10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250"/>
            <a:ext cx="8839202" cy="368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80"/>
          <p:cNvPicPr preferRelativeResize="0"/>
          <p:nvPr/>
        </p:nvPicPr>
        <p:blipFill rotWithShape="1">
          <a:blip r:embed="rId3">
            <a:alphaModFix/>
          </a:blip>
          <a:srcRect b="62623" l="11010" r="10681" t="7013"/>
          <a:stretch/>
        </p:blipFill>
        <p:spPr>
          <a:xfrm rot="-2543265">
            <a:off x="5706706" y="3061278"/>
            <a:ext cx="2876243" cy="1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80"/>
          <p:cNvSpPr txBox="1"/>
          <p:nvPr>
            <p:ph idx="4294967295" type="title"/>
          </p:nvPr>
        </p:nvSpPr>
        <p:spPr>
          <a:xfrm>
            <a:off x="473100" y="305975"/>
            <a:ext cx="76131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References and Borrowing: The Rules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50" name="Google Shape;1050;p80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Borrowing allows a value to be accessed without transferring ownership. This enables multiple parts of a program to safely use the same data according to this rules: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51" name="Google Shape;1051;p80"/>
          <p:cNvSpPr txBox="1"/>
          <p:nvPr/>
        </p:nvSpPr>
        <p:spPr>
          <a:xfrm>
            <a:off x="1274600" y="2323925"/>
            <a:ext cx="597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At any time, you can have </a:t>
            </a:r>
            <a:r>
              <a:rPr b="1" lang="fr">
                <a:solidFill>
                  <a:srgbClr val="DD3515"/>
                </a:solidFill>
                <a:latin typeface="Google Sans"/>
                <a:ea typeface="Google Sans"/>
                <a:cs typeface="Google Sans"/>
                <a:sym typeface="Google Sans"/>
              </a:rPr>
              <a:t>one mutable reference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or any number of immutable references, but not both.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52" name="Google Shape;10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75" y="2375963"/>
            <a:ext cx="296125" cy="2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0"/>
          <p:cNvSpPr txBox="1"/>
          <p:nvPr/>
        </p:nvSpPr>
        <p:spPr>
          <a:xfrm>
            <a:off x="1274600" y="3115325"/>
            <a:ext cx="5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References must always be valid.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54" name="Google Shape;10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75" y="3167363"/>
            <a:ext cx="296125" cy="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1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0" name="Google Shape;1060;p81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1061" name="Google Shape;1061;p81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1062" name="Google Shape;1062;p81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1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81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81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81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81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81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81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81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81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81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3" name="Google Shape;1073;p81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1074" name="Google Shape;1074;p81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81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81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81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81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9" name="Google Shape;1079;p81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1080" name="Google Shape;1080;p81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81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81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81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81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5" name="Google Shape;1085;p81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81"/>
          <p:cNvSpPr txBox="1"/>
          <p:nvPr/>
        </p:nvSpPr>
        <p:spPr>
          <a:xfrm>
            <a:off x="1859300" y="2148650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Control Flow in Rust</a:t>
            </a:r>
            <a:endParaRPr b="1" sz="48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87" name="Google Shape;1087;p81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089" name="Google Shape;108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">
            <a:off x="7789651" y="121679"/>
            <a:ext cx="1275576" cy="953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81"/>
          <p:cNvGrpSpPr/>
          <p:nvPr/>
        </p:nvGrpSpPr>
        <p:grpSpPr>
          <a:xfrm>
            <a:off x="2017147" y="1051475"/>
            <a:ext cx="1063060" cy="1097183"/>
            <a:chOff x="3560600" y="3763338"/>
            <a:chExt cx="352345" cy="363655"/>
          </a:xfrm>
        </p:grpSpPr>
        <p:sp>
          <p:nvSpPr>
            <p:cNvPr id="1091" name="Google Shape;1091;p81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1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1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2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if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Expression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9" name="Google Shape;1099;p82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An 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if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expression allows you to branch your code depending on conditions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00" name="Google Shape;11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662" y="1671975"/>
            <a:ext cx="2696667" cy="32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3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if</a:t>
            </a: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 Expression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06" name="Google Shape;1106;p83"/>
          <p:cNvGraphicFramePr/>
          <p:nvPr/>
        </p:nvGraphicFramePr>
        <p:xfrm>
          <a:off x="354975" y="143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%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4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	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"number is divisible by 4"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 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%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	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"number is divisible by 3"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	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"number is not divisible by 4, 3, or 2"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Ternary operator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condition {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5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6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};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4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Pattern Matching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match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2" name="Google Shape;1112;p84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match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allows us to compare a value against a series of patterns and then execute code based on which pattern matches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13" name="Google Shape;11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400" y="1925800"/>
            <a:ext cx="2559190" cy="29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Pattern Matching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match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19" name="Google Shape;1119;p85"/>
          <p:cNvGraphicFramePr/>
          <p:nvPr/>
        </p:nvGraphicFramePr>
        <p:xfrm>
          <a:off x="354975" y="1462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main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match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x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=&gt;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"One"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),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=&gt;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"Two"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),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=&gt;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"Three"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),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_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=&gt;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"Anything else"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),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Execution Context 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6012650" y="1135475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The environment where JS code runs.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Manages variables, this, and scope during execution.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Every time code runs, an execution context is created.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Ties to the lexical environment being executed.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Global Execution Context: The base—sets up window/global and this.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475"/>
            <a:ext cx="5671875" cy="31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6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Repeating Code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loop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25" name="Google Shape;1125;p86"/>
          <p:cNvGraphicFramePr/>
          <p:nvPr/>
        </p:nvGraphicFramePr>
        <p:xfrm>
          <a:off x="354975" y="2224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mut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loop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+=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break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"Counter: {}"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1126" name="Google Shape;1126;p86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loop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keyword tells Rust to execute a block of code over and over again forever or until you explicitly tell it to stop.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7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Repeating Code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loop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32" name="Google Shape;1132;p87"/>
          <p:cNvGraphicFramePr/>
          <p:nvPr/>
        </p:nvGraphicFramePr>
        <p:xfrm>
          <a:off x="354975" y="184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mut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result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loop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+=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break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counter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*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"Result: {}"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result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1133" name="Google Shape;1133;p87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We might need to pass some result out of the loop to the rest of our code.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8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Repeating Code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while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39" name="Google Shape;1139;p88"/>
          <p:cNvGraphicFramePr/>
          <p:nvPr/>
        </p:nvGraphicFramePr>
        <p:xfrm>
          <a:off x="354975" y="230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mut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while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&gt;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0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number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-=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1140" name="Google Shape;1140;p88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 program will often need to evaluate a condition within a loop. While the condition is true, the loop runs. When the condition ceases to be true, the program calls break, stopping the loop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9"/>
          <p:cNvSpPr txBox="1"/>
          <p:nvPr>
            <p:ph idx="4294967295" type="title"/>
          </p:nvPr>
        </p:nvSpPr>
        <p:spPr>
          <a:xfrm>
            <a:off x="473100" y="305975"/>
            <a:ext cx="6619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Repeating Code With </a:t>
            </a:r>
            <a:r>
              <a:rPr b="1" lang="fr" sz="32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for</a:t>
            </a:r>
            <a:endParaRPr b="1" sz="32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46" name="Google Shape;1146;p89"/>
          <p:cNvGraphicFramePr/>
          <p:nvPr/>
        </p:nvGraphicFramePr>
        <p:xfrm>
          <a:off x="354975" y="20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arr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[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30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];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for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elem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arr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"Element: {}"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elem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sp>
        <p:nvSpPr>
          <p:cNvPr id="1147" name="Google Shape;1147;p89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We can use a 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for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 loop and execute some code for each item in a collection.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0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p90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1154" name="Google Shape;1154;p90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1155" name="Google Shape;1155;p90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90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90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90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90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90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90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90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90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90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90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90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1167" name="Google Shape;1167;p90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90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90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90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90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2" name="Google Shape;1172;p90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1173" name="Google Shape;1173;p90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90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90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90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90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8" name="Google Shape;1178;p90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9" name="Google Shape;1179;p90"/>
          <p:cNvSpPr txBox="1"/>
          <p:nvPr/>
        </p:nvSpPr>
        <p:spPr>
          <a:xfrm>
            <a:off x="1859300" y="2148650"/>
            <a:ext cx="55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Functions</a:t>
            </a:r>
            <a:endParaRPr b="1" sz="48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">
            <a:off x="7789651" y="121679"/>
            <a:ext cx="1275576" cy="953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90"/>
          <p:cNvGrpSpPr/>
          <p:nvPr/>
        </p:nvGrpSpPr>
        <p:grpSpPr>
          <a:xfrm>
            <a:off x="1858999" y="1410574"/>
            <a:ext cx="1275553" cy="738085"/>
            <a:chOff x="7009649" y="1541981"/>
            <a:chExt cx="524940" cy="320655"/>
          </a:xfrm>
        </p:grpSpPr>
        <p:sp>
          <p:nvSpPr>
            <p:cNvPr id="1184" name="Google Shape;1184;p90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0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0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0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0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0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0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0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DD3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1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Functions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7" name="Google Shape;1197;p91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 function is a reusable block of code that performs a specific task. Functions are the building blocks of organized, modular programs.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1080975" y="250292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Reduce repetition and increase code clarity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1080975" y="299612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Make programs easier to debug and maintain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200" name="Google Shape;12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255496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304816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700" y="2119325"/>
            <a:ext cx="2361225" cy="215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7" name="Google Shape;1207;p92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9144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main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Input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"Alice"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25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Greeting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greeting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format!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"{}"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greeting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Check Age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&gt;=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18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not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Farewell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"Goodbye,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" name="Google Shape;1212;p93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9144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main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Input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= 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"Alice"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let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25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check_voting_eligibility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farewell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Google Shape;1217;p94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9144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&amp;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" name="Google Shape;1222;p95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9144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&amp;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check_voting_eligibility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u32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&gt;=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18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not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Objects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5760850" y="1294200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Collections of key-value pairs.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Store data and behavior together.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Arrays, functions, even null’s wrapper , all objects under the hood!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[[Call]] </a:t>
            </a:r>
            <a:r>
              <a:rPr lang="fr">
                <a:solidFill>
                  <a:schemeClr val="dk1"/>
                </a:solidFill>
              </a:rPr>
              <a:t>Enables (), i.e  function call Only function objects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[[Prototype]] </a:t>
            </a:r>
            <a:r>
              <a:rPr lang="fr">
                <a:solidFill>
                  <a:schemeClr val="dk1"/>
                </a:solidFill>
              </a:rPr>
              <a:t>Inheritance lookup chain All objects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475"/>
            <a:ext cx="5146975" cy="32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" name="Google Shape;1227;p96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9144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greet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&amp;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"Hello,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check_voting_eligibility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u32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if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age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&gt;= </a:t>
                      </a:r>
                      <a:r>
                        <a:rPr lang="fr" sz="1600">
                          <a:solidFill>
                            <a:srgbClr val="CE91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18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else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"You are not eligible to vote."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farewell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&amp;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str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 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"Goodbye, {}!"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name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7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Parameters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33" name="Google Shape;1233;p97"/>
          <p:cNvSpPr txBox="1"/>
          <p:nvPr/>
        </p:nvSpPr>
        <p:spPr>
          <a:xfrm>
            <a:off x="473100" y="120250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Rust functions can have parameters, which are used to pass values into the function.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1234" name="Google Shape;1234;p97"/>
          <p:cNvGraphicFramePr/>
          <p:nvPr/>
        </p:nvGraphicFramePr>
        <p:xfrm>
          <a:off x="354988" y="192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add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i32)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	</a:t>
                      </a:r>
                      <a:r>
                        <a:rPr lang="fr" sz="1600">
                          <a:solidFill>
                            <a:srgbClr val="FDE293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println!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90B06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"{a} + {b} = {}"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,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+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);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  <p:pic>
        <p:nvPicPr>
          <p:cNvPr id="1235" name="Google Shape;123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613" y="3360063"/>
            <a:ext cx="2176772" cy="164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8"/>
          <p:cNvSpPr txBox="1"/>
          <p:nvPr>
            <p:ph idx="4294967295" type="title"/>
          </p:nvPr>
        </p:nvSpPr>
        <p:spPr>
          <a:xfrm>
            <a:off x="473100" y="305975"/>
            <a:ext cx="5349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Return values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1" name="Google Shape;1241;p98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Functions can return values to the code that calls them. In Rust, we must declare the type of the return value after an arrow 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</a:t>
            </a:r>
            <a:r>
              <a:rPr lang="fr">
                <a:solidFill>
                  <a:srgbClr val="DD35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-&gt;”</a:t>
            </a: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1242" name="Google Shape;1242;p98"/>
          <p:cNvGraphicFramePr/>
          <p:nvPr/>
        </p:nvGraphicFramePr>
        <p:xfrm>
          <a:off x="354988" y="2148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{C0E38D92-8CD3-4579-AFCE-7D6BB42F2882}</a:tableStyleId>
              </a:tblPr>
              <a:tblGrid>
                <a:gridCol w="84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add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i32)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98C37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-&gt; i32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return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+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;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Explicit return</a:t>
                      </a:r>
                      <a:endParaRPr sz="1600">
                        <a:solidFill>
                          <a:schemeClr val="lt2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rgbClr val="ABB2B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OR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C16266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C1626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fn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add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(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i32,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: i32)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98C379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-&gt; i32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{</a:t>
                      </a:r>
                      <a:endParaRPr sz="1600">
                        <a:solidFill>
                          <a:schemeClr val="lt2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  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+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669DF6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</a:t>
                      </a:r>
                      <a:r>
                        <a:rPr lang="fr" sz="1600">
                          <a:solidFill>
                            <a:schemeClr val="lt2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fr" sz="1600">
                          <a:solidFill>
                            <a:srgbClr val="78787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// Implicit return</a:t>
                      </a:r>
                      <a:endParaRPr sz="1600">
                        <a:solidFill>
                          <a:srgbClr val="787878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ABB2B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}</a:t>
                      </a:r>
                      <a:endParaRPr sz="1600">
                        <a:solidFill>
                          <a:schemeClr val="lt2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270000" marB="270000" marR="91425" marL="360000">
                    <a:solidFill>
                      <a:srgbClr val="292D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9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8" name="Google Shape;1248;p99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1249" name="Google Shape;1249;p99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1250" name="Google Shape;1250;p99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99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99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99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99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99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99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99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99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99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99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99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1262" name="Google Shape;1262;p99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99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99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99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99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7" name="Google Shape;1267;p99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1268" name="Google Shape;1268;p99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99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99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99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99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3" name="Google Shape;1273;p99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4" name="Google Shape;1274;p99"/>
          <p:cNvSpPr txBox="1"/>
          <p:nvPr/>
        </p:nvSpPr>
        <p:spPr>
          <a:xfrm>
            <a:off x="1859300" y="2148650"/>
            <a:ext cx="55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Mini Project</a:t>
            </a:r>
            <a:endParaRPr b="1" sz="48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75" name="Google Shape;1275;p99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277" name="Google Shape;127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">
            <a:off x="7789651" y="121679"/>
            <a:ext cx="1275576" cy="95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99"/>
          <p:cNvSpPr/>
          <p:nvPr/>
        </p:nvSpPr>
        <p:spPr>
          <a:xfrm>
            <a:off x="1963754" y="1410576"/>
            <a:ext cx="738034" cy="73807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DD3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0"/>
          <p:cNvSpPr txBox="1"/>
          <p:nvPr>
            <p:ph idx="4294967295" type="title"/>
          </p:nvPr>
        </p:nvSpPr>
        <p:spPr>
          <a:xfrm>
            <a:off x="473100" y="305975"/>
            <a:ext cx="7374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latin typeface="Catamaran"/>
                <a:ea typeface="Catamaran"/>
                <a:cs typeface="Catamaran"/>
                <a:sym typeface="Catamaran"/>
              </a:rPr>
              <a:t>Let’s Build a Command-Line Calculator</a:t>
            </a:r>
            <a:endParaRPr b="1"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4" name="Google Shape;1284;p100"/>
          <p:cNvSpPr txBox="1"/>
          <p:nvPr/>
        </p:nvSpPr>
        <p:spPr>
          <a:xfrm>
            <a:off x="473100" y="1202500"/>
            <a:ext cx="823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The calculator will support basic arithmetic operations: addition, subtraction, multiplication, and division.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85" name="Google Shape;1285;p100"/>
          <p:cNvSpPr txBox="1"/>
          <p:nvPr/>
        </p:nvSpPr>
        <p:spPr>
          <a:xfrm>
            <a:off x="1093513" y="2305475"/>
            <a:ext cx="53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Apply the core concepts learned so far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86" name="Google Shape;1286;p100"/>
          <p:cNvSpPr txBox="1"/>
          <p:nvPr/>
        </p:nvSpPr>
        <p:spPr>
          <a:xfrm>
            <a:off x="1093513" y="2798675"/>
            <a:ext cx="64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ogle Sans Medium"/>
                <a:ea typeface="Google Sans Medium"/>
                <a:cs typeface="Google Sans Medium"/>
                <a:sym typeface="Google Sans Medium"/>
              </a:rPr>
              <a:t>Build a simple yet functional application to practice coding in Rust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287" name="Google Shape;12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88" y="23575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88" y="2850713"/>
            <a:ext cx="296125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163" y="3351275"/>
            <a:ext cx="2877687" cy="16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5" y="855925"/>
            <a:ext cx="8337150" cy="34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02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02"/>
          <p:cNvSpPr txBox="1"/>
          <p:nvPr>
            <p:ph idx="4294967295" type="title"/>
          </p:nvPr>
        </p:nvSpPr>
        <p:spPr>
          <a:xfrm>
            <a:off x="457350" y="3155625"/>
            <a:ext cx="822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DD3515"/>
                </a:solidFill>
                <a:latin typeface="Catamaran"/>
                <a:ea typeface="Catamaran"/>
                <a:cs typeface="Catamaran"/>
                <a:sym typeface="Catamaran"/>
              </a:rPr>
              <a:t>Let’s Get Our Hands Dirty!</a:t>
            </a:r>
            <a:endParaRPr b="1" sz="4800">
              <a:solidFill>
                <a:srgbClr val="DD351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01" name="Google Shape;130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">
            <a:off x="3327987" y="1149459"/>
            <a:ext cx="2488026" cy="1859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2" name="Google Shape;1302;p102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1303" name="Google Shape;1303;p102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1304" name="Google Shape;1304;p102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102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102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102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102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102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102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102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102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02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02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5" name="Google Shape;1315;p102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1316" name="Google Shape;1316;p102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02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02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02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102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102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1322" name="Google Shape;1322;p102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102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102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102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102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7" name="Google Shape;1327;p102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3"/>
          <p:cNvSpPr/>
          <p:nvPr/>
        </p:nvSpPr>
        <p:spPr>
          <a:xfrm flipH="1" rot="10798715">
            <a:off x="2070546" y="1965532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03"/>
          <p:cNvSpPr/>
          <p:nvPr/>
        </p:nvSpPr>
        <p:spPr>
          <a:xfrm flipH="1" rot="5398665">
            <a:off x="2085240" y="1962239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03"/>
          <p:cNvSpPr/>
          <p:nvPr/>
        </p:nvSpPr>
        <p:spPr>
          <a:xfrm flipH="1" rot="2635179">
            <a:off x="2077709" y="1963881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3"/>
          <p:cNvSpPr/>
          <p:nvPr/>
        </p:nvSpPr>
        <p:spPr>
          <a:xfrm flipH="1" rot="-2635179">
            <a:off x="2077672" y="1964226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03"/>
          <p:cNvSpPr/>
          <p:nvPr/>
        </p:nvSpPr>
        <p:spPr>
          <a:xfrm rot="1334941">
            <a:off x="1898680" y="2290585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03"/>
          <p:cNvSpPr/>
          <p:nvPr/>
        </p:nvSpPr>
        <p:spPr>
          <a:xfrm rot="1334941">
            <a:off x="2305541" y="2453984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03"/>
          <p:cNvSpPr/>
          <p:nvPr/>
        </p:nvSpPr>
        <p:spPr>
          <a:xfrm rot="1334941">
            <a:off x="2715865" y="2290585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03"/>
          <p:cNvSpPr/>
          <p:nvPr/>
        </p:nvSpPr>
        <p:spPr>
          <a:xfrm flipH="1" rot="10798715">
            <a:off x="1658623" y="2915719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03"/>
          <p:cNvSpPr/>
          <p:nvPr/>
        </p:nvSpPr>
        <p:spPr>
          <a:xfrm flipH="1" rot="5398665">
            <a:off x="1673317" y="2912425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3"/>
          <p:cNvSpPr/>
          <p:nvPr/>
        </p:nvSpPr>
        <p:spPr>
          <a:xfrm flipH="1" rot="2635179">
            <a:off x="1665786" y="2914068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03"/>
          <p:cNvSpPr/>
          <p:nvPr/>
        </p:nvSpPr>
        <p:spPr>
          <a:xfrm flipH="1" rot="-2635179">
            <a:off x="1665749" y="2914413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03"/>
          <p:cNvSpPr/>
          <p:nvPr/>
        </p:nvSpPr>
        <p:spPr>
          <a:xfrm flipH="1" rot="10798715">
            <a:off x="2478697" y="2915719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03"/>
          <p:cNvSpPr/>
          <p:nvPr/>
        </p:nvSpPr>
        <p:spPr>
          <a:xfrm flipH="1" rot="5398665">
            <a:off x="2493391" y="2912425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03"/>
          <p:cNvSpPr/>
          <p:nvPr/>
        </p:nvSpPr>
        <p:spPr>
          <a:xfrm flipH="1" rot="2635179">
            <a:off x="2485859" y="2914068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3"/>
          <p:cNvSpPr/>
          <p:nvPr/>
        </p:nvSpPr>
        <p:spPr>
          <a:xfrm flipH="1" rot="-2635179">
            <a:off x="2485822" y="2914413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03"/>
          <p:cNvSpPr/>
          <p:nvPr/>
        </p:nvSpPr>
        <p:spPr>
          <a:xfrm flipH="1" rot="9465059">
            <a:off x="1898680" y="1501488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03"/>
          <p:cNvSpPr/>
          <p:nvPr/>
        </p:nvSpPr>
        <p:spPr>
          <a:xfrm flipH="1" rot="9465059">
            <a:off x="2305541" y="1338089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03"/>
          <p:cNvSpPr/>
          <p:nvPr/>
        </p:nvSpPr>
        <p:spPr>
          <a:xfrm flipH="1" rot="9465059">
            <a:off x="2715865" y="1501488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03"/>
          <p:cNvSpPr/>
          <p:nvPr/>
        </p:nvSpPr>
        <p:spPr>
          <a:xfrm flipH="1" rot="10798715">
            <a:off x="1658623" y="1008700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03"/>
          <p:cNvSpPr/>
          <p:nvPr/>
        </p:nvSpPr>
        <p:spPr>
          <a:xfrm flipH="1" rot="5398665">
            <a:off x="1673317" y="1005407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03"/>
          <p:cNvSpPr/>
          <p:nvPr/>
        </p:nvSpPr>
        <p:spPr>
          <a:xfrm flipH="1" rot="2635179">
            <a:off x="1665786" y="1007050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03"/>
          <p:cNvSpPr/>
          <p:nvPr/>
        </p:nvSpPr>
        <p:spPr>
          <a:xfrm flipH="1" rot="-2635179">
            <a:off x="1665749" y="1007394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3"/>
          <p:cNvSpPr/>
          <p:nvPr/>
        </p:nvSpPr>
        <p:spPr>
          <a:xfrm flipH="1" rot="10798715">
            <a:off x="2478697" y="1008700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03"/>
          <p:cNvSpPr/>
          <p:nvPr/>
        </p:nvSpPr>
        <p:spPr>
          <a:xfrm flipH="1" rot="5398665">
            <a:off x="2493391" y="1005407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03"/>
          <p:cNvSpPr/>
          <p:nvPr/>
        </p:nvSpPr>
        <p:spPr>
          <a:xfrm flipH="1" rot="2635179">
            <a:off x="2485859" y="1007050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03"/>
          <p:cNvSpPr/>
          <p:nvPr/>
        </p:nvSpPr>
        <p:spPr>
          <a:xfrm flipH="1" rot="-2635179">
            <a:off x="2485822" y="1007394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03"/>
          <p:cNvSpPr/>
          <p:nvPr/>
        </p:nvSpPr>
        <p:spPr>
          <a:xfrm rot="6827923">
            <a:off x="1736823" y="1883547"/>
            <a:ext cx="319683" cy="328414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03"/>
          <p:cNvSpPr/>
          <p:nvPr/>
        </p:nvSpPr>
        <p:spPr>
          <a:xfrm flipH="1" rot="-6823313">
            <a:off x="2896003" y="1883950"/>
            <a:ext cx="319167" cy="327909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03"/>
          <p:cNvSpPr/>
          <p:nvPr/>
        </p:nvSpPr>
        <p:spPr>
          <a:xfrm flipH="1" rot="5400000">
            <a:off x="3073745" y="235390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03"/>
          <p:cNvSpPr/>
          <p:nvPr/>
        </p:nvSpPr>
        <p:spPr>
          <a:xfrm flipH="1">
            <a:off x="3059025" y="235733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03"/>
          <p:cNvSpPr/>
          <p:nvPr/>
        </p:nvSpPr>
        <p:spPr>
          <a:xfrm flipH="1" rot="-2635179">
            <a:off x="3066027" y="235565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03"/>
          <p:cNvSpPr/>
          <p:nvPr/>
        </p:nvSpPr>
        <p:spPr>
          <a:xfrm flipH="1" rot="-8164821">
            <a:off x="3066033" y="235584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03"/>
          <p:cNvSpPr/>
          <p:nvPr/>
        </p:nvSpPr>
        <p:spPr>
          <a:xfrm flipH="1" rot="5400000">
            <a:off x="3073745" y="156428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03"/>
          <p:cNvSpPr/>
          <p:nvPr/>
        </p:nvSpPr>
        <p:spPr>
          <a:xfrm flipH="1">
            <a:off x="3059025" y="156771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03"/>
          <p:cNvSpPr/>
          <p:nvPr/>
        </p:nvSpPr>
        <p:spPr>
          <a:xfrm flipH="1" rot="-2635179">
            <a:off x="3066027" y="156603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03"/>
          <p:cNvSpPr/>
          <p:nvPr/>
        </p:nvSpPr>
        <p:spPr>
          <a:xfrm flipH="1" rot="-8164821">
            <a:off x="3066033" y="156622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03"/>
          <p:cNvSpPr/>
          <p:nvPr/>
        </p:nvSpPr>
        <p:spPr>
          <a:xfrm flipH="1" rot="5400000">
            <a:off x="1093178" y="235390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03"/>
          <p:cNvSpPr/>
          <p:nvPr/>
        </p:nvSpPr>
        <p:spPr>
          <a:xfrm flipH="1">
            <a:off x="1078458" y="235733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03"/>
          <p:cNvSpPr/>
          <p:nvPr/>
        </p:nvSpPr>
        <p:spPr>
          <a:xfrm flipH="1" rot="-2635179">
            <a:off x="1085460" y="235565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03"/>
          <p:cNvSpPr/>
          <p:nvPr/>
        </p:nvSpPr>
        <p:spPr>
          <a:xfrm flipH="1" rot="-8164821">
            <a:off x="1085466" y="235584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3"/>
          <p:cNvSpPr/>
          <p:nvPr/>
        </p:nvSpPr>
        <p:spPr>
          <a:xfrm flipH="1" rot="5400000">
            <a:off x="1093178" y="156428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3"/>
          <p:cNvSpPr/>
          <p:nvPr/>
        </p:nvSpPr>
        <p:spPr>
          <a:xfrm flipH="1">
            <a:off x="1078458" y="156771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03"/>
          <p:cNvSpPr/>
          <p:nvPr/>
        </p:nvSpPr>
        <p:spPr>
          <a:xfrm flipH="1" rot="-2635179">
            <a:off x="1085460" y="156603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03"/>
          <p:cNvSpPr/>
          <p:nvPr/>
        </p:nvSpPr>
        <p:spPr>
          <a:xfrm flipH="1" rot="-8164821">
            <a:off x="1085466" y="156622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6" name="Google Shape;1376;p103"/>
          <p:cNvPicPr preferRelativeResize="0"/>
          <p:nvPr/>
        </p:nvPicPr>
        <p:blipFill rotWithShape="1">
          <a:blip r:embed="rId3">
            <a:alphaModFix/>
          </a:blip>
          <a:srcRect b="1559" l="0" r="0" t="1569"/>
          <a:stretch/>
        </p:blipFill>
        <p:spPr>
          <a:xfrm>
            <a:off x="1680411" y="1264414"/>
            <a:ext cx="1578600" cy="15786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7" name="Google Shape;1377;p103"/>
          <p:cNvSpPr/>
          <p:nvPr/>
        </p:nvSpPr>
        <p:spPr>
          <a:xfrm flipH="1" rot="10798715">
            <a:off x="6185346" y="1965532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03"/>
          <p:cNvSpPr/>
          <p:nvPr/>
        </p:nvSpPr>
        <p:spPr>
          <a:xfrm flipH="1" rot="5398665">
            <a:off x="6200040" y="1962239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03"/>
          <p:cNvSpPr/>
          <p:nvPr/>
        </p:nvSpPr>
        <p:spPr>
          <a:xfrm flipH="1" rot="2635179">
            <a:off x="6192509" y="1963881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03"/>
          <p:cNvSpPr/>
          <p:nvPr/>
        </p:nvSpPr>
        <p:spPr>
          <a:xfrm flipH="1" rot="-2635179">
            <a:off x="6192472" y="1964226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03"/>
          <p:cNvSpPr/>
          <p:nvPr/>
        </p:nvSpPr>
        <p:spPr>
          <a:xfrm rot="1334941">
            <a:off x="6013480" y="2290585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03"/>
          <p:cNvSpPr/>
          <p:nvPr/>
        </p:nvSpPr>
        <p:spPr>
          <a:xfrm rot="1334941">
            <a:off x="6420341" y="2453984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3"/>
          <p:cNvSpPr/>
          <p:nvPr/>
        </p:nvSpPr>
        <p:spPr>
          <a:xfrm rot="1334941">
            <a:off x="6830665" y="2290585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3"/>
          <p:cNvSpPr/>
          <p:nvPr/>
        </p:nvSpPr>
        <p:spPr>
          <a:xfrm flipH="1" rot="10798715">
            <a:off x="5773423" y="2915719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3"/>
          <p:cNvSpPr/>
          <p:nvPr/>
        </p:nvSpPr>
        <p:spPr>
          <a:xfrm flipH="1" rot="5398665">
            <a:off x="5788117" y="2912425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03"/>
          <p:cNvSpPr/>
          <p:nvPr/>
        </p:nvSpPr>
        <p:spPr>
          <a:xfrm flipH="1" rot="2635179">
            <a:off x="5780586" y="2914068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03"/>
          <p:cNvSpPr/>
          <p:nvPr/>
        </p:nvSpPr>
        <p:spPr>
          <a:xfrm flipH="1" rot="-2635179">
            <a:off x="5780549" y="2914413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03"/>
          <p:cNvSpPr/>
          <p:nvPr/>
        </p:nvSpPr>
        <p:spPr>
          <a:xfrm flipH="1" rot="10798715">
            <a:off x="6593497" y="2915719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03"/>
          <p:cNvSpPr/>
          <p:nvPr/>
        </p:nvSpPr>
        <p:spPr>
          <a:xfrm flipH="1" rot="5398665">
            <a:off x="6608191" y="2912425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03"/>
          <p:cNvSpPr/>
          <p:nvPr/>
        </p:nvSpPr>
        <p:spPr>
          <a:xfrm flipH="1" rot="2635179">
            <a:off x="6600659" y="2914068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03"/>
          <p:cNvSpPr/>
          <p:nvPr/>
        </p:nvSpPr>
        <p:spPr>
          <a:xfrm flipH="1" rot="-2635179">
            <a:off x="6600622" y="2914413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03"/>
          <p:cNvSpPr/>
          <p:nvPr/>
        </p:nvSpPr>
        <p:spPr>
          <a:xfrm flipH="1" rot="9465059">
            <a:off x="6013480" y="1501488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03"/>
          <p:cNvSpPr/>
          <p:nvPr/>
        </p:nvSpPr>
        <p:spPr>
          <a:xfrm flipH="1" rot="9465059">
            <a:off x="6420341" y="1338089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03"/>
          <p:cNvSpPr/>
          <p:nvPr/>
        </p:nvSpPr>
        <p:spPr>
          <a:xfrm flipH="1" rot="9465059">
            <a:off x="6830665" y="1501488"/>
            <a:ext cx="328022" cy="319288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03"/>
          <p:cNvSpPr/>
          <p:nvPr/>
        </p:nvSpPr>
        <p:spPr>
          <a:xfrm flipH="1" rot="10798715">
            <a:off x="5773423" y="1008700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3"/>
          <p:cNvSpPr/>
          <p:nvPr/>
        </p:nvSpPr>
        <p:spPr>
          <a:xfrm flipH="1" rot="5398665">
            <a:off x="5788117" y="1005407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03"/>
          <p:cNvSpPr/>
          <p:nvPr/>
        </p:nvSpPr>
        <p:spPr>
          <a:xfrm flipH="1" rot="2635179">
            <a:off x="5780586" y="1007050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03"/>
          <p:cNvSpPr/>
          <p:nvPr/>
        </p:nvSpPr>
        <p:spPr>
          <a:xfrm flipH="1" rot="-2635179">
            <a:off x="5780549" y="1007394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03"/>
          <p:cNvSpPr/>
          <p:nvPr/>
        </p:nvSpPr>
        <p:spPr>
          <a:xfrm flipH="1" rot="10798715">
            <a:off x="6593497" y="1008700"/>
            <a:ext cx="802500" cy="183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03"/>
          <p:cNvSpPr/>
          <p:nvPr/>
        </p:nvSpPr>
        <p:spPr>
          <a:xfrm flipH="1" rot="5398665">
            <a:off x="6608191" y="1005407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03"/>
          <p:cNvSpPr/>
          <p:nvPr/>
        </p:nvSpPr>
        <p:spPr>
          <a:xfrm flipH="1" rot="2635179">
            <a:off x="6600659" y="1007050"/>
            <a:ext cx="787574" cy="186508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03"/>
          <p:cNvSpPr/>
          <p:nvPr/>
        </p:nvSpPr>
        <p:spPr>
          <a:xfrm flipH="1" rot="-2635179">
            <a:off x="6600622" y="1007394"/>
            <a:ext cx="787574" cy="18627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3"/>
          <p:cNvSpPr/>
          <p:nvPr/>
        </p:nvSpPr>
        <p:spPr>
          <a:xfrm rot="6827923">
            <a:off x="5851623" y="1883547"/>
            <a:ext cx="319683" cy="328414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3"/>
          <p:cNvSpPr/>
          <p:nvPr/>
        </p:nvSpPr>
        <p:spPr>
          <a:xfrm flipH="1" rot="-6823313">
            <a:off x="7010803" y="1883950"/>
            <a:ext cx="319167" cy="327909"/>
          </a:xfrm>
          <a:prstGeom prst="octagon">
            <a:avLst>
              <a:gd fmla="val 29289" name="adj"/>
            </a:avLst>
          </a:prstGeom>
          <a:solidFill>
            <a:srgbClr val="F3F3F3">
              <a:alpha val="49020"/>
            </a:srgbClr>
          </a:solidFill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03"/>
          <p:cNvSpPr/>
          <p:nvPr/>
        </p:nvSpPr>
        <p:spPr>
          <a:xfrm flipH="1" rot="5400000">
            <a:off x="7188545" y="235390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03"/>
          <p:cNvSpPr/>
          <p:nvPr/>
        </p:nvSpPr>
        <p:spPr>
          <a:xfrm flipH="1">
            <a:off x="7173825" y="235733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03"/>
          <p:cNvSpPr/>
          <p:nvPr/>
        </p:nvSpPr>
        <p:spPr>
          <a:xfrm flipH="1" rot="-2635179">
            <a:off x="7180827" y="235565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03"/>
          <p:cNvSpPr/>
          <p:nvPr/>
        </p:nvSpPr>
        <p:spPr>
          <a:xfrm flipH="1" rot="-8164821">
            <a:off x="7180833" y="235584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03"/>
          <p:cNvSpPr/>
          <p:nvPr/>
        </p:nvSpPr>
        <p:spPr>
          <a:xfrm flipH="1" rot="5400000">
            <a:off x="7188545" y="156428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3"/>
          <p:cNvSpPr/>
          <p:nvPr/>
        </p:nvSpPr>
        <p:spPr>
          <a:xfrm flipH="1">
            <a:off x="7173825" y="156771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3"/>
          <p:cNvSpPr/>
          <p:nvPr/>
        </p:nvSpPr>
        <p:spPr>
          <a:xfrm flipH="1" rot="-2635179">
            <a:off x="7180827" y="156603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3"/>
          <p:cNvSpPr/>
          <p:nvPr/>
        </p:nvSpPr>
        <p:spPr>
          <a:xfrm flipH="1" rot="-8164821">
            <a:off x="7180833" y="156622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3"/>
          <p:cNvSpPr/>
          <p:nvPr/>
        </p:nvSpPr>
        <p:spPr>
          <a:xfrm flipH="1" rot="5400000">
            <a:off x="5207978" y="235390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3"/>
          <p:cNvSpPr/>
          <p:nvPr/>
        </p:nvSpPr>
        <p:spPr>
          <a:xfrm flipH="1">
            <a:off x="5193258" y="235733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3"/>
          <p:cNvSpPr/>
          <p:nvPr/>
        </p:nvSpPr>
        <p:spPr>
          <a:xfrm flipH="1" rot="-2635179">
            <a:off x="5200260" y="235565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3"/>
          <p:cNvSpPr/>
          <p:nvPr/>
        </p:nvSpPr>
        <p:spPr>
          <a:xfrm flipH="1" rot="-8164821">
            <a:off x="5200266" y="235584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3"/>
          <p:cNvSpPr/>
          <p:nvPr/>
        </p:nvSpPr>
        <p:spPr>
          <a:xfrm flipH="1" rot="5400000">
            <a:off x="5207978" y="1564286"/>
            <a:ext cx="772500" cy="189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3"/>
          <p:cNvSpPr/>
          <p:nvPr/>
        </p:nvSpPr>
        <p:spPr>
          <a:xfrm flipH="1">
            <a:off x="5193258" y="1567718"/>
            <a:ext cx="802200" cy="182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03"/>
          <p:cNvSpPr/>
          <p:nvPr/>
        </p:nvSpPr>
        <p:spPr>
          <a:xfrm flipH="1" rot="-2635179">
            <a:off x="5200260" y="1566036"/>
            <a:ext cx="787574" cy="185859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03"/>
          <p:cNvSpPr/>
          <p:nvPr/>
        </p:nvSpPr>
        <p:spPr>
          <a:xfrm flipH="1" rot="-8164821">
            <a:off x="5200266" y="1566228"/>
            <a:ext cx="787574" cy="186075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103"/>
          <p:cNvPicPr preferRelativeResize="0"/>
          <p:nvPr/>
        </p:nvPicPr>
        <p:blipFill rotWithShape="1">
          <a:blip r:embed="rId4">
            <a:alphaModFix/>
          </a:blip>
          <a:srcRect b="10450" l="16580" r="8664" t="15955"/>
          <a:stretch/>
        </p:blipFill>
        <p:spPr>
          <a:xfrm>
            <a:off x="5795210" y="1276863"/>
            <a:ext cx="1578600" cy="1553700"/>
          </a:xfrm>
          <a:prstGeom prst="ellipse">
            <a:avLst/>
          </a:prstGeom>
          <a:noFill/>
          <a:ln cap="flat" cmpd="sng" w="28575">
            <a:solidFill>
              <a:srgbClr val="DDCDC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2" name="Google Shape;1422;p103"/>
          <p:cNvSpPr txBox="1"/>
          <p:nvPr/>
        </p:nvSpPr>
        <p:spPr>
          <a:xfrm>
            <a:off x="1038411" y="3475050"/>
            <a:ext cx="2867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Ahmed Houssam BOUZINE</a:t>
            </a:r>
            <a:endParaRPr b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Big Data &amp; Cloud Computing 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Student @ENSET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@assadon_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www.ahmedhoussambouzine.com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5153211" y="3475050"/>
            <a:ext cx="2867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Brahim ELHOUBE</a:t>
            </a:r>
            <a:endParaRPr b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Big Data &amp; Cloud Computing 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Student @ENSET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@brahim_elhoube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www.brahimelhoube.com</a:t>
            </a:r>
            <a:endParaRPr b="1" sz="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4" name="Google Shape;1424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4">
            <a:off x="8020601" y="130803"/>
            <a:ext cx="845175" cy="631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5" name="Google Shape;1425;p103"/>
          <p:cNvGrpSpPr/>
          <p:nvPr/>
        </p:nvGrpSpPr>
        <p:grpSpPr>
          <a:xfrm>
            <a:off x="-389484" y="-288119"/>
            <a:ext cx="905422" cy="868517"/>
            <a:chOff x="1284212" y="1963766"/>
            <a:chExt cx="379489" cy="366046"/>
          </a:xfrm>
        </p:grpSpPr>
        <p:sp>
          <p:nvSpPr>
            <p:cNvPr id="1426" name="Google Shape;1426;p103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FFC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03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FFC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103"/>
          <p:cNvSpPr txBox="1"/>
          <p:nvPr/>
        </p:nvSpPr>
        <p:spPr>
          <a:xfrm>
            <a:off x="3640800" y="274100"/>
            <a:ext cx="1862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Thank you!</a:t>
            </a:r>
            <a:endParaRPr sz="24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429" name="Google Shape;1429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00014">
            <a:off x="2757254" y="1192010"/>
            <a:ext cx="387721" cy="33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00014">
            <a:off x="6872054" y="1192010"/>
            <a:ext cx="387721" cy="33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0" y="4743300"/>
            <a:ext cx="90651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25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36" name="Google Shape;236;p25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25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249" name="Google Shape;249;p25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5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5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5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5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255" name="Google Shape;255;p25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" name="Google Shape;260;p25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5"/>
          <p:cNvSpPr txBox="1"/>
          <p:nvPr/>
        </p:nvSpPr>
        <p:spPr>
          <a:xfrm>
            <a:off x="1859300" y="2148650"/>
            <a:ext cx="55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DF1E"/>
                </a:solidFill>
                <a:latin typeface="Google Sans"/>
                <a:ea typeface="Google Sans"/>
                <a:cs typeface="Google Sans"/>
                <a:sym typeface="Google Sans"/>
              </a:rPr>
              <a:t>hoisting</a:t>
            </a:r>
            <a:endParaRPr b="1" sz="4800">
              <a:solidFill>
                <a:srgbClr val="F7DF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39" l="82280" r="0" t="49"/>
          <a:stretch/>
        </p:blipFill>
        <p:spPr>
          <a:xfrm>
            <a:off x="7523725" y="0"/>
            <a:ext cx="1620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00" y="3262775"/>
            <a:ext cx="1833802" cy="186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grpSp>
        <p:nvGrpSpPr>
          <p:cNvPr id="264" name="Google Shape;264;p25"/>
          <p:cNvGrpSpPr/>
          <p:nvPr/>
        </p:nvGrpSpPr>
        <p:grpSpPr>
          <a:xfrm>
            <a:off x="1948431" y="1123347"/>
            <a:ext cx="1063061" cy="1025294"/>
            <a:chOff x="1284212" y="1963766"/>
            <a:chExt cx="379489" cy="366046"/>
          </a:xfrm>
        </p:grpSpPr>
        <p:sp>
          <p:nvSpPr>
            <p:cNvPr id="265" name="Google Shape;265;p25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811" y="323919"/>
            <a:ext cx="1121700" cy="1121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